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104"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04.10.2022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04.10.2022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04.10.2022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04.10.2022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04.10.2022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04.10.2022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04.10.2022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04.10.2022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51520" y="274638"/>
            <a:ext cx="8640960" cy="6466730"/>
          </a:xfrm>
        </p:spPr>
        <p:txBody>
          <a:bodyPr>
            <a:normAutofit/>
          </a:bodyPr>
          <a:lstStyle/>
          <a:p>
            <a:r>
              <a:rPr lang="ru-RU" sz="4000" dirty="0" smtClean="0">
                <a:latin typeface="Times New Roman" pitchFamily="18" charset="0"/>
                <a:cs typeface="Times New Roman" pitchFamily="18" charset="0"/>
              </a:rPr>
              <a:t/>
            </a:r>
            <a:br>
              <a:rPr lang="ru-RU" sz="4000" dirty="0" smtClean="0">
                <a:latin typeface="Times New Roman" pitchFamily="18" charset="0"/>
                <a:cs typeface="Times New Roman" pitchFamily="18" charset="0"/>
              </a:rPr>
            </a:br>
            <a:r>
              <a:rPr lang="ru-RU" sz="4000" dirty="0" smtClean="0">
                <a:latin typeface="Times New Roman" pitchFamily="18" charset="0"/>
                <a:cs typeface="Times New Roman" pitchFamily="18" charset="0"/>
              </a:rPr>
              <a:t/>
            </a:r>
            <a:br>
              <a:rPr lang="ru-RU" sz="4000" dirty="0" smtClean="0">
                <a:latin typeface="Times New Roman" pitchFamily="18" charset="0"/>
                <a:cs typeface="Times New Roman" pitchFamily="18" charset="0"/>
              </a:rPr>
            </a:br>
            <a:r>
              <a:rPr lang="ru-RU" sz="4000" b="1" dirty="0" smtClean="0">
                <a:latin typeface="Times New Roman" pitchFamily="18" charset="0"/>
                <a:cs typeface="Times New Roman" pitchFamily="18" charset="0"/>
              </a:rPr>
              <a:t>Тема. </a:t>
            </a:r>
            <a:r>
              <a:rPr lang="ru-RU" sz="4000" b="1" dirty="0" smtClean="0">
                <a:latin typeface="Times New Roman" pitchFamily="18" charset="0"/>
                <a:cs typeface="Times New Roman" pitchFamily="18" charset="0"/>
              </a:rPr>
              <a:t>Портфельный анализ</a:t>
            </a:r>
            <a:r>
              <a:rPr lang="ru-RU" sz="4000" dirty="0" smtClean="0">
                <a:latin typeface="Times New Roman" pitchFamily="18" charset="0"/>
                <a:cs typeface="Times New Roman" pitchFamily="18" charset="0"/>
              </a:rPr>
              <a:t/>
            </a:r>
            <a:br>
              <a:rPr lang="ru-RU" sz="4000" dirty="0" smtClean="0">
                <a:latin typeface="Times New Roman" pitchFamily="18" charset="0"/>
                <a:cs typeface="Times New Roman" pitchFamily="18" charset="0"/>
              </a:rPr>
            </a:br>
            <a:r>
              <a:rPr lang="ru-RU" dirty="0" smtClean="0"/>
              <a:t/>
            </a:r>
            <a:br>
              <a:rPr lang="ru-RU" dirty="0" smtClean="0"/>
            </a:br>
            <a:r>
              <a:rPr lang="ru-RU" sz="3600" dirty="0" smtClean="0">
                <a:latin typeface="Times New Roman" pitchFamily="18" charset="0"/>
                <a:cs typeface="Times New Roman" pitchFamily="18" charset="0"/>
              </a:rPr>
              <a:t>1. Сущность и содержание портфельного анализа</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2. Матричные методы оценки портфеля диверсифицированных организаций</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675689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6583362"/>
          </a:xfrm>
        </p:spPr>
        <p:txBody>
          <a:bodyPr>
            <a:normAutofit fontScale="90000"/>
          </a:bodyPr>
          <a:lstStyle/>
          <a:p>
            <a:pPr>
              <a:lnSpc>
                <a:spcPct val="90000"/>
              </a:lnSpc>
            </a:pPr>
            <a:r>
              <a:rPr lang="ru-RU" sz="2900" dirty="0" smtClean="0">
                <a:latin typeface="Times New Roman" pitchFamily="18" charset="0"/>
                <a:cs typeface="Times New Roman" pitchFamily="18" charset="0"/>
              </a:rPr>
              <a:t>СЕБ </a:t>
            </a:r>
            <a:r>
              <a:rPr lang="ru-RU" sz="2900" dirty="0">
                <a:latin typeface="Times New Roman" pitchFamily="18" charset="0"/>
                <a:cs typeface="Times New Roman" pitchFamily="18" charset="0"/>
              </a:rPr>
              <a:t>должна соответствовать следующим критериям</a:t>
            </a:r>
            <a:r>
              <a:rPr lang="ru-RU" sz="2900" dirty="0" smtClean="0">
                <a:latin typeface="Times New Roman" pitchFamily="18" charset="0"/>
                <a:cs typeface="Times New Roman" pitchFamily="18" charset="0"/>
              </a:rPr>
              <a:t>:</a:t>
            </a:r>
            <a:br>
              <a:rPr lang="ru-RU" sz="2900" dirty="0" smtClean="0">
                <a:latin typeface="Times New Roman" pitchFamily="18" charset="0"/>
                <a:cs typeface="Times New Roman" pitchFamily="18" charset="0"/>
              </a:rPr>
            </a:br>
            <a:r>
              <a:rPr lang="ru-RU" sz="2900" dirty="0" smtClean="0">
                <a:latin typeface="Times New Roman" pitchFamily="18" charset="0"/>
                <a:cs typeface="Times New Roman" pitchFamily="18" charset="0"/>
              </a:rPr>
              <a:t/>
            </a:r>
            <a:br>
              <a:rPr lang="ru-RU" sz="2900" dirty="0" smtClean="0">
                <a:latin typeface="Times New Roman" pitchFamily="18" charset="0"/>
                <a:cs typeface="Times New Roman" pitchFamily="18" charset="0"/>
              </a:rPr>
            </a:br>
            <a:r>
              <a:rPr lang="ru-RU" sz="2900" dirty="0">
                <a:latin typeface="Times New Roman" pitchFamily="18" charset="0"/>
                <a:cs typeface="Times New Roman" pitchFamily="18" charset="0"/>
              </a:rPr>
              <a:t>а) обслуживать рынок, а не работать на другие подразделения </a:t>
            </a:r>
            <a:r>
              <a:rPr lang="ru-RU" sz="2900" dirty="0" smtClean="0">
                <a:latin typeface="Times New Roman" pitchFamily="18" charset="0"/>
                <a:cs typeface="Times New Roman" pitchFamily="18" charset="0"/>
              </a:rPr>
              <a:t>организации;</a:t>
            </a:r>
            <a:br>
              <a:rPr lang="ru-RU" sz="2900" dirty="0" smtClean="0">
                <a:latin typeface="Times New Roman" pitchFamily="18" charset="0"/>
                <a:cs typeface="Times New Roman" pitchFamily="18" charset="0"/>
              </a:rPr>
            </a:br>
            <a:r>
              <a:rPr lang="ru-RU" sz="2900" dirty="0">
                <a:latin typeface="Times New Roman" pitchFamily="18" charset="0"/>
                <a:cs typeface="Times New Roman" pitchFamily="18" charset="0"/>
              </a:rPr>
              <a:t/>
            </a:r>
            <a:br>
              <a:rPr lang="ru-RU" sz="2900" dirty="0">
                <a:latin typeface="Times New Roman" pitchFamily="18" charset="0"/>
                <a:cs typeface="Times New Roman" pitchFamily="18" charset="0"/>
              </a:rPr>
            </a:br>
            <a:r>
              <a:rPr lang="ru-RU" sz="2900" dirty="0">
                <a:latin typeface="Times New Roman" pitchFamily="18" charset="0"/>
                <a:cs typeface="Times New Roman" pitchFamily="18" charset="0"/>
              </a:rPr>
              <a:t>б) иметь своих потребителей и конкурентов</a:t>
            </a:r>
            <a:r>
              <a:rPr lang="ru-RU" sz="2900" dirty="0" smtClean="0">
                <a:latin typeface="Times New Roman" pitchFamily="18" charset="0"/>
                <a:cs typeface="Times New Roman" pitchFamily="18" charset="0"/>
              </a:rPr>
              <a:t>;</a:t>
            </a:r>
            <a:br>
              <a:rPr lang="ru-RU" sz="2900" dirty="0" smtClean="0">
                <a:latin typeface="Times New Roman" pitchFamily="18" charset="0"/>
                <a:cs typeface="Times New Roman" pitchFamily="18" charset="0"/>
              </a:rPr>
            </a:br>
            <a:r>
              <a:rPr lang="ru-RU" sz="2900" dirty="0">
                <a:latin typeface="Times New Roman" pitchFamily="18" charset="0"/>
                <a:cs typeface="Times New Roman" pitchFamily="18" charset="0"/>
              </a:rPr>
              <a:t/>
            </a:r>
            <a:br>
              <a:rPr lang="ru-RU" sz="2900" dirty="0">
                <a:latin typeface="Times New Roman" pitchFamily="18" charset="0"/>
                <a:cs typeface="Times New Roman" pitchFamily="18" charset="0"/>
              </a:rPr>
            </a:br>
            <a:r>
              <a:rPr lang="ru-RU" sz="2900" dirty="0">
                <a:latin typeface="Times New Roman" pitchFamily="18" charset="0"/>
                <a:cs typeface="Times New Roman" pitchFamily="18" charset="0"/>
              </a:rPr>
              <a:t>в) самостоятельно планировать и осуществлять производственно-сбытовую деятельность, материально-техническое снабжение</a:t>
            </a:r>
            <a:r>
              <a:rPr lang="ru-RU" sz="2900" dirty="0" smtClean="0">
                <a:latin typeface="Times New Roman" pitchFamily="18" charset="0"/>
                <a:cs typeface="Times New Roman" pitchFamily="18" charset="0"/>
              </a:rPr>
              <a:t>;</a:t>
            </a:r>
            <a:br>
              <a:rPr lang="ru-RU" sz="2900" dirty="0" smtClean="0">
                <a:latin typeface="Times New Roman" pitchFamily="18" charset="0"/>
                <a:cs typeface="Times New Roman" pitchFamily="18" charset="0"/>
              </a:rPr>
            </a:br>
            <a:r>
              <a:rPr lang="ru-RU" sz="2900" dirty="0">
                <a:latin typeface="Times New Roman" pitchFamily="18" charset="0"/>
                <a:cs typeface="Times New Roman" pitchFamily="18" charset="0"/>
              </a:rPr>
              <a:t/>
            </a:r>
            <a:br>
              <a:rPr lang="ru-RU" sz="2900" dirty="0">
                <a:latin typeface="Times New Roman" pitchFamily="18" charset="0"/>
                <a:cs typeface="Times New Roman" pitchFamily="18" charset="0"/>
              </a:rPr>
            </a:br>
            <a:r>
              <a:rPr lang="ru-RU" sz="2900" dirty="0">
                <a:latin typeface="Times New Roman" pitchFamily="18" charset="0"/>
                <a:cs typeface="Times New Roman" pitchFamily="18" charset="0"/>
              </a:rPr>
              <a:t>г) оценивать свою деятельность на основе учета прибылей и убытков</a:t>
            </a:r>
            <a:r>
              <a:rPr lang="ru-RU" sz="2900" dirty="0" smtClean="0">
                <a:latin typeface="Times New Roman" pitchFamily="18" charset="0"/>
                <a:cs typeface="Times New Roman" pitchFamily="18" charset="0"/>
              </a:rPr>
              <a:t>;</a:t>
            </a:r>
            <a:br>
              <a:rPr lang="ru-RU" sz="2900" dirty="0" smtClean="0">
                <a:latin typeface="Times New Roman" pitchFamily="18" charset="0"/>
                <a:cs typeface="Times New Roman" pitchFamily="18" charset="0"/>
              </a:rPr>
            </a:br>
            <a:r>
              <a:rPr lang="ru-RU" sz="2900" dirty="0">
                <a:latin typeface="Times New Roman" pitchFamily="18" charset="0"/>
                <a:cs typeface="Times New Roman" pitchFamily="18" charset="0"/>
              </a:rPr>
              <a:t/>
            </a:r>
            <a:br>
              <a:rPr lang="ru-RU" sz="2900" dirty="0">
                <a:latin typeface="Times New Roman" pitchFamily="18" charset="0"/>
                <a:cs typeface="Times New Roman" pitchFamily="18" charset="0"/>
              </a:rPr>
            </a:br>
            <a:r>
              <a:rPr lang="ru-RU" sz="2900" dirty="0">
                <a:latin typeface="Times New Roman" pitchFamily="18" charset="0"/>
                <a:cs typeface="Times New Roman" pitchFamily="18" charset="0"/>
              </a:rPr>
              <a:t>д) руководство бизнес-единицы должно контролировать ключевые факторы успеха, которые определяют успех на рынке</a:t>
            </a:r>
            <a:r>
              <a:rPr lang="ru-RU" dirty="0"/>
              <a:t/>
            </a:r>
            <a:br>
              <a:rPr lang="ru-RU" dirty="0"/>
            </a:br>
            <a:endParaRPr lang="ru-RU" dirty="0"/>
          </a:p>
        </p:txBody>
      </p:sp>
    </p:spTree>
    <p:extLst>
      <p:ext uri="{BB962C8B-B14F-4D97-AF65-F5344CB8AC3E}">
        <p14:creationId xmlns:p14="http://schemas.microsoft.com/office/powerpoint/2010/main" val="1254891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928992" cy="6466730"/>
          </a:xfrm>
        </p:spPr>
        <p:txBody>
          <a:bodyPr>
            <a:normAutofit/>
          </a:bodyPr>
          <a:lstStyle/>
          <a:p>
            <a:r>
              <a:rPr lang="ru-RU" sz="2800" dirty="0">
                <a:latin typeface="Times New Roman" pitchFamily="18" charset="0"/>
                <a:cs typeface="Times New Roman" pitchFamily="18" charset="0"/>
              </a:rPr>
              <a:t>2. Определяется относительная конкурентоспособность этих СЕБ и перспективы развития соответствующих рынков</a:t>
            </a:r>
            <a:r>
              <a:rPr lang="ru-RU" sz="2800" dirty="0" smtClean="0">
                <a:latin typeface="Times New Roman" pitchFamily="18" charset="0"/>
                <a:cs typeface="Times New Roman" pitchFamily="18" charset="0"/>
              </a:rPr>
              <a:t>.</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3. Разрабатывается стратегия каждой СЕБ, и бизнес-единицы со схожими стратегиями объединяются в однородные группы</a:t>
            </a:r>
            <a:r>
              <a:rPr lang="ru-RU" sz="2800" dirty="0" smtClean="0">
                <a:latin typeface="Times New Roman" pitchFamily="18" charset="0"/>
                <a:cs typeface="Times New Roman" pitchFamily="18" charset="0"/>
              </a:rPr>
              <a:t>.</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4. Руководство оценивает стратегии всех СЕБ с точки зрения их соответствия корпоративной стратегии, соизмеряя прибыль и ресурсы, требуемые каждой СЕБ. На основе такого сравнительного анализа возможно принятие решений о корректировке стратегий СЕБ. </a:t>
            </a:r>
          </a:p>
        </p:txBody>
      </p:sp>
    </p:spTree>
    <p:extLst>
      <p:ext uri="{BB962C8B-B14F-4D97-AF65-F5344CB8AC3E}">
        <p14:creationId xmlns:p14="http://schemas.microsoft.com/office/powerpoint/2010/main" val="2015635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val="3586191608"/>
              </p:ext>
            </p:extLst>
          </p:nvPr>
        </p:nvGraphicFramePr>
        <p:xfrm>
          <a:off x="179512" y="908718"/>
          <a:ext cx="8784976" cy="5678468"/>
        </p:xfrm>
        <a:graphic>
          <a:graphicData uri="http://schemas.openxmlformats.org/drawingml/2006/table">
            <a:tbl>
              <a:tblPr firstRow="1" firstCol="1" bandRow="1">
                <a:tableStyleId>{5C22544A-7EE6-4342-B048-85BDC9FD1C3A}</a:tableStyleId>
              </a:tblPr>
              <a:tblGrid>
                <a:gridCol w="432048"/>
                <a:gridCol w="8352928"/>
              </a:tblGrid>
              <a:tr h="514901">
                <a:tc>
                  <a:txBody>
                    <a:bodyPr/>
                    <a:lstStyle/>
                    <a:p>
                      <a:pPr marL="0" indent="0" algn="ctr">
                        <a:lnSpc>
                          <a:spcPct val="150000"/>
                        </a:lnSpc>
                        <a:spcAft>
                          <a:spcPts val="0"/>
                        </a:spcAft>
                      </a:pPr>
                      <a:r>
                        <a:rPr lang="ru-RU" sz="2000" dirty="0">
                          <a:solidFill>
                            <a:schemeClr val="tx1"/>
                          </a:solidFill>
                          <a:effectLst/>
                          <a:latin typeface="Times New Roman" pitchFamily="18" charset="0"/>
                          <a:cs typeface="Times New Roman" pitchFamily="18" charset="0"/>
                        </a:rPr>
                        <a:t>1</a:t>
                      </a:r>
                      <a:endParaRPr lang="ru-RU" sz="2000" dirty="0">
                        <a:solidFill>
                          <a:schemeClr val="tx1"/>
                        </a:solidFill>
                        <a:effectLst/>
                        <a:latin typeface="Times New Roman" pitchFamily="18" charset="0"/>
                        <a:ea typeface="Calibri"/>
                        <a:cs typeface="Times New Roman" pitchFamily="18" charset="0"/>
                      </a:endParaRPr>
                    </a:p>
                  </a:txBody>
                  <a:tcPr marL="7548" marR="7548" marT="7548" marB="7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just">
                        <a:lnSpc>
                          <a:spcPct val="100000"/>
                        </a:lnSpc>
                        <a:spcAft>
                          <a:spcPts val="0"/>
                        </a:spcAft>
                      </a:pPr>
                      <a:r>
                        <a:rPr lang="ru-RU" sz="2000" b="0" dirty="0">
                          <a:solidFill>
                            <a:schemeClr val="tx1"/>
                          </a:solidFill>
                          <a:effectLst/>
                          <a:latin typeface="Times New Roman" pitchFamily="18" charset="0"/>
                          <a:cs typeface="Times New Roman" pitchFamily="18" charset="0"/>
                        </a:rPr>
                        <a:t>Матрица рост-доля рынка, разработанная Бостонской консалтинговой группой БКГ</a:t>
                      </a:r>
                      <a:endParaRPr lang="ru-RU" sz="2000" b="0" dirty="0">
                        <a:solidFill>
                          <a:schemeClr val="tx1"/>
                        </a:solidFill>
                        <a:effectLst/>
                        <a:latin typeface="Times New Roman" pitchFamily="18" charset="0"/>
                        <a:ea typeface="Calibri"/>
                        <a:cs typeface="Times New Roman" pitchFamily="18" charset="0"/>
                      </a:endParaRPr>
                    </a:p>
                  </a:txBody>
                  <a:tcPr marL="7548" marR="7548" marT="7548" marB="7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54682">
                <a:tc>
                  <a:txBody>
                    <a:bodyPr/>
                    <a:lstStyle/>
                    <a:p>
                      <a:pPr marL="0" indent="0" algn="ctr">
                        <a:lnSpc>
                          <a:spcPct val="150000"/>
                        </a:lnSpc>
                        <a:spcAft>
                          <a:spcPts val="0"/>
                        </a:spcAft>
                      </a:pPr>
                      <a:r>
                        <a:rPr lang="ru-RU" sz="2000" dirty="0">
                          <a:solidFill>
                            <a:schemeClr val="tx1"/>
                          </a:solidFill>
                          <a:effectLst/>
                          <a:latin typeface="Times New Roman" pitchFamily="18" charset="0"/>
                          <a:cs typeface="Times New Roman" pitchFamily="18" charset="0"/>
                        </a:rPr>
                        <a:t>2</a:t>
                      </a:r>
                      <a:endParaRPr lang="ru-RU" sz="2000" dirty="0">
                        <a:solidFill>
                          <a:schemeClr val="tx1"/>
                        </a:solidFill>
                        <a:effectLst/>
                        <a:latin typeface="Times New Roman" pitchFamily="18" charset="0"/>
                        <a:ea typeface="Calibri"/>
                        <a:cs typeface="Times New Roman" pitchFamily="18" charset="0"/>
                      </a:endParaRPr>
                    </a:p>
                  </a:txBody>
                  <a:tcPr marL="7548" marR="7548" marT="7548" marB="7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just">
                        <a:lnSpc>
                          <a:spcPct val="100000"/>
                        </a:lnSpc>
                        <a:spcAft>
                          <a:spcPts val="0"/>
                        </a:spcAft>
                      </a:pPr>
                      <a:r>
                        <a:rPr lang="ru-RU" sz="2000" dirty="0">
                          <a:solidFill>
                            <a:schemeClr val="tx1"/>
                          </a:solidFill>
                          <a:effectLst/>
                          <a:latin typeface="Times New Roman" pitchFamily="18" charset="0"/>
                          <a:cs typeface="Times New Roman" pitchFamily="18" charset="0"/>
                        </a:rPr>
                        <a:t>Матрица общественного сектора, разработанная Дж. </a:t>
                      </a:r>
                      <a:r>
                        <a:rPr lang="ru-RU" sz="2000" dirty="0" err="1">
                          <a:solidFill>
                            <a:schemeClr val="tx1"/>
                          </a:solidFill>
                          <a:effectLst/>
                          <a:latin typeface="Times New Roman" pitchFamily="18" charset="0"/>
                          <a:cs typeface="Times New Roman" pitchFamily="18" charset="0"/>
                        </a:rPr>
                        <a:t>Монтанари</a:t>
                      </a:r>
                      <a:r>
                        <a:rPr lang="ru-RU" sz="2000" dirty="0">
                          <a:solidFill>
                            <a:schemeClr val="tx1"/>
                          </a:solidFill>
                          <a:effectLst/>
                          <a:latin typeface="Times New Roman" pitchFamily="18" charset="0"/>
                          <a:cs typeface="Times New Roman" pitchFamily="18" charset="0"/>
                        </a:rPr>
                        <a:t> и Дж. </a:t>
                      </a:r>
                      <a:r>
                        <a:rPr lang="ru-RU" sz="2000" dirty="0" err="1">
                          <a:solidFill>
                            <a:schemeClr val="tx1"/>
                          </a:solidFill>
                          <a:effectLst/>
                          <a:latin typeface="Times New Roman" pitchFamily="18" charset="0"/>
                          <a:cs typeface="Times New Roman" pitchFamily="18" charset="0"/>
                        </a:rPr>
                        <a:t>Брэкером</a:t>
                      </a:r>
                      <a:endParaRPr lang="ru-RU" sz="2000" dirty="0">
                        <a:solidFill>
                          <a:schemeClr val="tx1"/>
                        </a:solidFill>
                        <a:effectLst/>
                        <a:latin typeface="Times New Roman" pitchFamily="18" charset="0"/>
                        <a:ea typeface="Calibri"/>
                        <a:cs typeface="Times New Roman" pitchFamily="18" charset="0"/>
                      </a:endParaRPr>
                    </a:p>
                  </a:txBody>
                  <a:tcPr marL="7548" marR="7548" marT="7548" marB="7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36802">
                <a:tc>
                  <a:txBody>
                    <a:bodyPr/>
                    <a:lstStyle/>
                    <a:p>
                      <a:pPr marL="0" indent="0" algn="ctr">
                        <a:lnSpc>
                          <a:spcPct val="150000"/>
                        </a:lnSpc>
                        <a:spcAft>
                          <a:spcPts val="0"/>
                        </a:spcAft>
                      </a:pPr>
                      <a:r>
                        <a:rPr lang="ru-RU" sz="2000" dirty="0">
                          <a:solidFill>
                            <a:schemeClr val="tx1"/>
                          </a:solidFill>
                          <a:effectLst/>
                          <a:latin typeface="Times New Roman" pitchFamily="18" charset="0"/>
                          <a:cs typeface="Times New Roman" pitchFamily="18" charset="0"/>
                        </a:rPr>
                        <a:t>3</a:t>
                      </a:r>
                      <a:endParaRPr lang="ru-RU" sz="2000" dirty="0">
                        <a:solidFill>
                          <a:schemeClr val="tx1"/>
                        </a:solidFill>
                        <a:effectLst/>
                        <a:latin typeface="Times New Roman" pitchFamily="18" charset="0"/>
                        <a:ea typeface="Calibri"/>
                        <a:cs typeface="Times New Roman" pitchFamily="18" charset="0"/>
                      </a:endParaRPr>
                    </a:p>
                  </a:txBody>
                  <a:tcPr marL="7548" marR="7548" marT="7548" marB="7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just">
                        <a:lnSpc>
                          <a:spcPct val="100000"/>
                        </a:lnSpc>
                        <a:spcAft>
                          <a:spcPts val="0"/>
                        </a:spcAft>
                        <a:tabLst>
                          <a:tab pos="8156575" algn="l"/>
                        </a:tabLst>
                      </a:pPr>
                      <a:r>
                        <a:rPr lang="ru-RU" sz="2000" dirty="0">
                          <a:solidFill>
                            <a:schemeClr val="tx1"/>
                          </a:solidFill>
                          <a:effectLst/>
                          <a:latin typeface="Times New Roman" pitchFamily="18" charset="0"/>
                          <a:cs typeface="Times New Roman" pitchFamily="18" charset="0"/>
                        </a:rPr>
                        <a:t>Матрица возможностей товар-рынок, предложенная известным американским специалистом по стратегическому менеджменту </a:t>
                      </a:r>
                      <a:r>
                        <a:rPr lang="ru-RU" sz="2000" dirty="0" smtClean="0">
                          <a:solidFill>
                            <a:schemeClr val="tx1"/>
                          </a:solidFill>
                          <a:effectLst/>
                          <a:latin typeface="Times New Roman" pitchFamily="18" charset="0"/>
                          <a:cs typeface="Times New Roman" pitchFamily="18" charset="0"/>
                        </a:rPr>
                        <a:t>И. </a:t>
                      </a:r>
                      <a:r>
                        <a:rPr lang="ru-RU" sz="2000" dirty="0" err="1">
                          <a:solidFill>
                            <a:schemeClr val="tx1"/>
                          </a:solidFill>
                          <a:effectLst/>
                          <a:latin typeface="Times New Roman" pitchFamily="18" charset="0"/>
                          <a:cs typeface="Times New Roman" pitchFamily="18" charset="0"/>
                        </a:rPr>
                        <a:t>Ансоффом</a:t>
                      </a:r>
                      <a:endParaRPr lang="ru-RU" sz="2000" dirty="0">
                        <a:solidFill>
                          <a:schemeClr val="tx1"/>
                        </a:solidFill>
                        <a:effectLst/>
                        <a:latin typeface="Times New Roman" pitchFamily="18" charset="0"/>
                        <a:ea typeface="Calibri"/>
                        <a:cs typeface="Times New Roman" pitchFamily="18" charset="0"/>
                      </a:endParaRPr>
                    </a:p>
                  </a:txBody>
                  <a:tcPr marL="7548" marR="7548" marT="7548" marB="7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36802">
                <a:tc>
                  <a:txBody>
                    <a:bodyPr/>
                    <a:lstStyle/>
                    <a:p>
                      <a:pPr marL="0" indent="0" algn="ctr">
                        <a:lnSpc>
                          <a:spcPct val="150000"/>
                        </a:lnSpc>
                        <a:spcAft>
                          <a:spcPts val="0"/>
                        </a:spcAft>
                      </a:pPr>
                      <a:r>
                        <a:rPr lang="ru-RU" sz="2000" dirty="0">
                          <a:solidFill>
                            <a:schemeClr val="tx1"/>
                          </a:solidFill>
                          <a:effectLst/>
                          <a:latin typeface="Times New Roman" pitchFamily="18" charset="0"/>
                          <a:cs typeface="Times New Roman" pitchFamily="18" charset="0"/>
                        </a:rPr>
                        <a:t>4</a:t>
                      </a:r>
                      <a:endParaRPr lang="ru-RU" sz="2000" dirty="0">
                        <a:solidFill>
                          <a:schemeClr val="tx1"/>
                        </a:solidFill>
                        <a:effectLst/>
                        <a:latin typeface="Times New Roman" pitchFamily="18" charset="0"/>
                        <a:ea typeface="Calibri"/>
                        <a:cs typeface="Times New Roman" pitchFamily="18" charset="0"/>
                      </a:endParaRPr>
                    </a:p>
                  </a:txBody>
                  <a:tcPr marL="7548" marR="7548" marT="7548" marB="7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just">
                        <a:lnSpc>
                          <a:spcPct val="100000"/>
                        </a:lnSpc>
                        <a:spcAft>
                          <a:spcPts val="0"/>
                        </a:spcAft>
                      </a:pPr>
                      <a:r>
                        <a:rPr lang="ru-RU" sz="2000" dirty="0">
                          <a:solidFill>
                            <a:schemeClr val="tx1"/>
                          </a:solidFill>
                          <a:effectLst/>
                          <a:latin typeface="Times New Roman" pitchFamily="18" charset="0"/>
                          <a:cs typeface="Times New Roman" pitchFamily="18" charset="0"/>
                        </a:rPr>
                        <a:t>Матрица привлекательность отрасли-сильные стороны (конкурентоспособность) СЕБ, разработанная фирмами «Дженерал Электрик» и «Мак </a:t>
                      </a:r>
                      <a:r>
                        <a:rPr lang="ru-RU" sz="2000" dirty="0" err="1">
                          <a:solidFill>
                            <a:schemeClr val="tx1"/>
                          </a:solidFill>
                          <a:effectLst/>
                          <a:latin typeface="Times New Roman" pitchFamily="18" charset="0"/>
                          <a:cs typeface="Times New Roman" pitchFamily="18" charset="0"/>
                        </a:rPr>
                        <a:t>Кинси</a:t>
                      </a:r>
                      <a:r>
                        <a:rPr lang="ru-RU" sz="2000" dirty="0">
                          <a:solidFill>
                            <a:schemeClr val="tx1"/>
                          </a:solidFill>
                          <a:effectLst/>
                          <a:latin typeface="Times New Roman" pitchFamily="18" charset="0"/>
                          <a:cs typeface="Times New Roman" pitchFamily="18" charset="0"/>
                        </a:rPr>
                        <a:t>»</a:t>
                      </a:r>
                      <a:endParaRPr lang="ru-RU" sz="2000" dirty="0">
                        <a:solidFill>
                          <a:schemeClr val="tx1"/>
                        </a:solidFill>
                        <a:effectLst/>
                        <a:latin typeface="Times New Roman" pitchFamily="18" charset="0"/>
                        <a:ea typeface="Calibri"/>
                        <a:cs typeface="Times New Roman" pitchFamily="18" charset="0"/>
                      </a:endParaRPr>
                    </a:p>
                  </a:txBody>
                  <a:tcPr marL="7548" marR="7548" marT="7548" marB="7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75162">
                <a:tc>
                  <a:txBody>
                    <a:bodyPr/>
                    <a:lstStyle/>
                    <a:p>
                      <a:pPr marL="0" indent="0" algn="ctr">
                        <a:lnSpc>
                          <a:spcPct val="150000"/>
                        </a:lnSpc>
                        <a:spcAft>
                          <a:spcPts val="0"/>
                        </a:spcAft>
                      </a:pPr>
                      <a:r>
                        <a:rPr lang="ru-RU" sz="2000" dirty="0">
                          <a:solidFill>
                            <a:schemeClr val="tx1"/>
                          </a:solidFill>
                          <a:effectLst/>
                          <a:latin typeface="Times New Roman" pitchFamily="18" charset="0"/>
                          <a:cs typeface="Times New Roman" pitchFamily="18" charset="0"/>
                        </a:rPr>
                        <a:t>5</a:t>
                      </a:r>
                      <a:endParaRPr lang="ru-RU" sz="2000" dirty="0">
                        <a:solidFill>
                          <a:schemeClr val="tx1"/>
                        </a:solidFill>
                        <a:effectLst/>
                        <a:latin typeface="Times New Roman" pitchFamily="18" charset="0"/>
                        <a:ea typeface="Calibri"/>
                        <a:cs typeface="Times New Roman" pitchFamily="18" charset="0"/>
                      </a:endParaRPr>
                    </a:p>
                  </a:txBody>
                  <a:tcPr marL="7548" marR="7548" marT="7548" marB="7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just">
                        <a:lnSpc>
                          <a:spcPct val="100000"/>
                        </a:lnSpc>
                        <a:spcAft>
                          <a:spcPts val="0"/>
                        </a:spcAft>
                      </a:pPr>
                      <a:r>
                        <a:rPr lang="ru-RU" sz="2000" dirty="0">
                          <a:solidFill>
                            <a:schemeClr val="tx1"/>
                          </a:solidFill>
                          <a:effectLst/>
                          <a:latin typeface="Times New Roman" pitchFamily="18" charset="0"/>
                          <a:cs typeface="Times New Roman" pitchFamily="18" charset="0"/>
                        </a:rPr>
                        <a:t>Матрица направленной политики, разработанная Британско-Голландской химической компанией </a:t>
                      </a:r>
                      <a:r>
                        <a:rPr lang="ru-RU" sz="2000" dirty="0" err="1">
                          <a:solidFill>
                            <a:schemeClr val="tx1"/>
                          </a:solidFill>
                          <a:effectLst/>
                          <a:latin typeface="Times New Roman" pitchFamily="18" charset="0"/>
                          <a:cs typeface="Times New Roman" pitchFamily="18" charset="0"/>
                        </a:rPr>
                        <a:t>Shell</a:t>
                      </a:r>
                      <a:r>
                        <a:rPr lang="ru-RU" sz="2000" dirty="0">
                          <a:solidFill>
                            <a:schemeClr val="tx1"/>
                          </a:solidFill>
                          <a:effectLst/>
                          <a:latin typeface="Times New Roman" pitchFamily="18" charset="0"/>
                          <a:cs typeface="Times New Roman" pitchFamily="18" charset="0"/>
                        </a:rPr>
                        <a:t> (</a:t>
                      </a:r>
                      <a:r>
                        <a:rPr lang="ru-RU" sz="2000" dirty="0" err="1">
                          <a:solidFill>
                            <a:schemeClr val="tx1"/>
                          </a:solidFill>
                          <a:effectLst/>
                          <a:latin typeface="Times New Roman" pitchFamily="18" charset="0"/>
                          <a:cs typeface="Times New Roman" pitchFamily="18" charset="0"/>
                        </a:rPr>
                        <a:t>Shell</a:t>
                      </a:r>
                      <a:r>
                        <a:rPr lang="ru-RU" sz="2000" dirty="0">
                          <a:solidFill>
                            <a:schemeClr val="tx1"/>
                          </a:solidFill>
                          <a:effectLst/>
                          <a:latin typeface="Times New Roman" pitchFamily="18" charset="0"/>
                          <a:cs typeface="Times New Roman" pitchFamily="18" charset="0"/>
                        </a:rPr>
                        <a:t>/ДРМ)</a:t>
                      </a:r>
                      <a:endParaRPr lang="ru-RU" sz="2000" dirty="0">
                        <a:solidFill>
                          <a:schemeClr val="tx1"/>
                        </a:solidFill>
                        <a:effectLst/>
                        <a:latin typeface="Times New Roman" pitchFamily="18" charset="0"/>
                        <a:ea typeface="Calibri"/>
                        <a:cs typeface="Times New Roman" pitchFamily="18" charset="0"/>
                      </a:endParaRPr>
                    </a:p>
                  </a:txBody>
                  <a:tcPr marL="7548" marR="7548" marT="7548" marB="7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75162">
                <a:tc>
                  <a:txBody>
                    <a:bodyPr/>
                    <a:lstStyle/>
                    <a:p>
                      <a:pPr marL="0" indent="0" algn="ctr">
                        <a:lnSpc>
                          <a:spcPct val="150000"/>
                        </a:lnSpc>
                        <a:spcAft>
                          <a:spcPts val="0"/>
                        </a:spcAft>
                      </a:pPr>
                      <a:r>
                        <a:rPr lang="ru-RU" sz="2000" dirty="0">
                          <a:solidFill>
                            <a:schemeClr val="tx1"/>
                          </a:solidFill>
                          <a:effectLst/>
                          <a:latin typeface="Times New Roman" pitchFamily="18" charset="0"/>
                          <a:cs typeface="Times New Roman" pitchFamily="18" charset="0"/>
                        </a:rPr>
                        <a:t>6</a:t>
                      </a:r>
                      <a:endParaRPr lang="ru-RU" sz="2000" dirty="0">
                        <a:solidFill>
                          <a:schemeClr val="tx1"/>
                        </a:solidFill>
                        <a:effectLst/>
                        <a:latin typeface="Times New Roman" pitchFamily="18" charset="0"/>
                        <a:ea typeface="Calibri"/>
                        <a:cs typeface="Times New Roman" pitchFamily="18" charset="0"/>
                      </a:endParaRPr>
                    </a:p>
                  </a:txBody>
                  <a:tcPr marL="7548" marR="7548" marT="7548" marB="7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just">
                        <a:lnSpc>
                          <a:spcPct val="100000"/>
                        </a:lnSpc>
                        <a:spcAft>
                          <a:spcPts val="0"/>
                        </a:spcAft>
                      </a:pPr>
                      <a:r>
                        <a:rPr lang="ru-RU" sz="2000" dirty="0">
                          <a:solidFill>
                            <a:schemeClr val="tx1"/>
                          </a:solidFill>
                          <a:effectLst/>
                          <a:latin typeface="Times New Roman" pitchFamily="18" charset="0"/>
                          <a:cs typeface="Times New Roman" pitchFamily="18" charset="0"/>
                        </a:rPr>
                        <a:t>Матрица анализа эволюции рынка, разработанная Чарльзом В</a:t>
                      </a:r>
                      <a:r>
                        <a:rPr lang="ru-RU" sz="2000" dirty="0" smtClean="0">
                          <a:solidFill>
                            <a:schemeClr val="tx1"/>
                          </a:solidFill>
                          <a:effectLst/>
                          <a:latin typeface="Times New Roman" pitchFamily="18" charset="0"/>
                          <a:cs typeface="Times New Roman" pitchFamily="18" charset="0"/>
                        </a:rPr>
                        <a:t>. </a:t>
                      </a:r>
                      <a:r>
                        <a:rPr lang="ru-RU" sz="2000" dirty="0" err="1" smtClean="0">
                          <a:solidFill>
                            <a:schemeClr val="tx1"/>
                          </a:solidFill>
                          <a:effectLst/>
                          <a:latin typeface="Times New Roman" pitchFamily="18" charset="0"/>
                          <a:cs typeface="Times New Roman" pitchFamily="18" charset="0"/>
                        </a:rPr>
                        <a:t>Хофером</a:t>
                      </a:r>
                      <a:r>
                        <a:rPr lang="ru-RU" sz="2000" dirty="0" smtClean="0">
                          <a:solidFill>
                            <a:schemeClr val="tx1"/>
                          </a:solidFill>
                          <a:effectLst/>
                          <a:latin typeface="Times New Roman" pitchFamily="18" charset="0"/>
                          <a:cs typeface="Times New Roman" pitchFamily="18" charset="0"/>
                        </a:rPr>
                        <a:t> </a:t>
                      </a:r>
                      <a:r>
                        <a:rPr lang="ru-RU" sz="2000" dirty="0">
                          <a:solidFill>
                            <a:schemeClr val="tx1"/>
                          </a:solidFill>
                          <a:effectLst/>
                          <a:latin typeface="Times New Roman" pitchFamily="18" charset="0"/>
                          <a:cs typeface="Times New Roman" pitchFamily="18" charset="0"/>
                        </a:rPr>
                        <a:t>и </a:t>
                      </a:r>
                      <a:r>
                        <a:rPr lang="ru-RU" sz="2000" dirty="0" err="1">
                          <a:solidFill>
                            <a:schemeClr val="tx1"/>
                          </a:solidFill>
                          <a:effectLst/>
                          <a:latin typeface="Times New Roman" pitchFamily="18" charset="0"/>
                          <a:cs typeface="Times New Roman" pitchFamily="18" charset="0"/>
                        </a:rPr>
                        <a:t>Деном</a:t>
                      </a:r>
                      <a:r>
                        <a:rPr lang="ru-RU" sz="2000" dirty="0">
                          <a:solidFill>
                            <a:schemeClr val="tx1"/>
                          </a:solidFill>
                          <a:effectLst/>
                          <a:latin typeface="Times New Roman" pitchFamily="18" charset="0"/>
                          <a:cs typeface="Times New Roman" pitchFamily="18" charset="0"/>
                        </a:rPr>
                        <a:t> </a:t>
                      </a:r>
                      <a:r>
                        <a:rPr lang="ru-RU" sz="2000" dirty="0" err="1">
                          <a:solidFill>
                            <a:schemeClr val="tx1"/>
                          </a:solidFill>
                          <a:effectLst/>
                          <a:latin typeface="Times New Roman" pitchFamily="18" charset="0"/>
                          <a:cs typeface="Times New Roman" pitchFamily="18" charset="0"/>
                        </a:rPr>
                        <a:t>Шенделем</a:t>
                      </a:r>
                      <a:r>
                        <a:rPr lang="ru-RU" sz="2000" dirty="0">
                          <a:solidFill>
                            <a:schemeClr val="tx1"/>
                          </a:solidFill>
                          <a:effectLst/>
                          <a:latin typeface="Times New Roman" pitchFamily="18" charset="0"/>
                          <a:cs typeface="Times New Roman" pitchFamily="18" charset="0"/>
                        </a:rPr>
                        <a:t> (</a:t>
                      </a:r>
                      <a:r>
                        <a:rPr lang="ru-RU" sz="2000" dirty="0" err="1">
                          <a:solidFill>
                            <a:schemeClr val="tx1"/>
                          </a:solidFill>
                          <a:effectLst/>
                          <a:latin typeface="Times New Roman" pitchFamily="18" charset="0"/>
                          <a:cs typeface="Times New Roman" pitchFamily="18" charset="0"/>
                        </a:rPr>
                        <a:t>Hofer</a:t>
                      </a:r>
                      <a:r>
                        <a:rPr lang="ru-RU" sz="2000" dirty="0">
                          <a:solidFill>
                            <a:schemeClr val="tx1"/>
                          </a:solidFill>
                          <a:effectLst/>
                          <a:latin typeface="Times New Roman" pitchFamily="18" charset="0"/>
                          <a:cs typeface="Times New Roman" pitchFamily="18" charset="0"/>
                        </a:rPr>
                        <a:t>/</a:t>
                      </a:r>
                      <a:r>
                        <a:rPr lang="ru-RU" sz="2000" dirty="0" err="1">
                          <a:solidFill>
                            <a:schemeClr val="tx1"/>
                          </a:solidFill>
                          <a:effectLst/>
                          <a:latin typeface="Times New Roman" pitchFamily="18" charset="0"/>
                          <a:cs typeface="Times New Roman" pitchFamily="18" charset="0"/>
                        </a:rPr>
                        <a:t>Schendel</a:t>
                      </a:r>
                      <a:r>
                        <a:rPr lang="ru-RU" sz="2000" dirty="0">
                          <a:solidFill>
                            <a:schemeClr val="tx1"/>
                          </a:solidFill>
                          <a:effectLst/>
                          <a:latin typeface="Times New Roman" pitchFamily="18" charset="0"/>
                          <a:cs typeface="Times New Roman" pitchFamily="18" charset="0"/>
                        </a:rPr>
                        <a:t>)</a:t>
                      </a:r>
                      <a:endParaRPr lang="ru-RU" sz="2000" dirty="0">
                        <a:solidFill>
                          <a:schemeClr val="tx1"/>
                        </a:solidFill>
                        <a:effectLst/>
                        <a:latin typeface="Times New Roman" pitchFamily="18" charset="0"/>
                        <a:ea typeface="Calibri"/>
                        <a:cs typeface="Times New Roman" pitchFamily="18" charset="0"/>
                      </a:endParaRPr>
                    </a:p>
                  </a:txBody>
                  <a:tcPr marL="7548" marR="7548" marT="7548" marB="7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75162">
                <a:tc>
                  <a:txBody>
                    <a:bodyPr/>
                    <a:lstStyle/>
                    <a:p>
                      <a:pPr marL="0" indent="0" algn="ctr">
                        <a:lnSpc>
                          <a:spcPct val="150000"/>
                        </a:lnSpc>
                        <a:spcAft>
                          <a:spcPts val="0"/>
                        </a:spcAft>
                      </a:pPr>
                      <a:r>
                        <a:rPr lang="ru-RU" sz="2000" dirty="0">
                          <a:solidFill>
                            <a:schemeClr val="tx1"/>
                          </a:solidFill>
                          <a:effectLst/>
                          <a:latin typeface="Times New Roman" pitchFamily="18" charset="0"/>
                          <a:cs typeface="Times New Roman" pitchFamily="18" charset="0"/>
                        </a:rPr>
                        <a:t>7</a:t>
                      </a:r>
                      <a:endParaRPr lang="ru-RU" sz="2000" dirty="0">
                        <a:solidFill>
                          <a:schemeClr val="tx1"/>
                        </a:solidFill>
                        <a:effectLst/>
                        <a:latin typeface="Times New Roman" pitchFamily="18" charset="0"/>
                        <a:ea typeface="Calibri"/>
                        <a:cs typeface="Times New Roman" pitchFamily="18" charset="0"/>
                      </a:endParaRPr>
                    </a:p>
                  </a:txBody>
                  <a:tcPr marL="7548" marR="7548" marT="7548" marB="7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just">
                        <a:lnSpc>
                          <a:spcPct val="100000"/>
                        </a:lnSpc>
                        <a:spcAft>
                          <a:spcPts val="0"/>
                        </a:spcAft>
                      </a:pPr>
                      <a:r>
                        <a:rPr lang="ru-RU" sz="2000" dirty="0">
                          <a:solidFill>
                            <a:schemeClr val="tx1"/>
                          </a:solidFill>
                          <a:effectLst/>
                          <a:latin typeface="Times New Roman" pitchFamily="18" charset="0"/>
                          <a:cs typeface="Times New Roman" pitchFamily="18" charset="0"/>
                        </a:rPr>
                        <a:t>Матрица жизненного цикла отрасли, разработанная консалтинговой компанией Артур. Д. </a:t>
                      </a:r>
                      <a:r>
                        <a:rPr lang="ru-RU" sz="2000" dirty="0" err="1">
                          <a:solidFill>
                            <a:schemeClr val="tx1"/>
                          </a:solidFill>
                          <a:effectLst/>
                          <a:latin typeface="Times New Roman" pitchFamily="18" charset="0"/>
                          <a:cs typeface="Times New Roman" pitchFamily="18" charset="0"/>
                        </a:rPr>
                        <a:t>Литтл</a:t>
                      </a:r>
                      <a:r>
                        <a:rPr lang="ru-RU" sz="2000" dirty="0">
                          <a:solidFill>
                            <a:schemeClr val="tx1"/>
                          </a:solidFill>
                          <a:effectLst/>
                          <a:latin typeface="Times New Roman" pitchFamily="18" charset="0"/>
                          <a:cs typeface="Times New Roman" pitchFamily="18" charset="0"/>
                        </a:rPr>
                        <a:t> (ADL\LC)</a:t>
                      </a:r>
                      <a:endParaRPr lang="ru-RU" sz="2000" dirty="0">
                        <a:solidFill>
                          <a:schemeClr val="tx1"/>
                        </a:solidFill>
                        <a:effectLst/>
                        <a:latin typeface="Times New Roman" pitchFamily="18" charset="0"/>
                        <a:ea typeface="Calibri"/>
                        <a:cs typeface="Times New Roman" pitchFamily="18" charset="0"/>
                      </a:endParaRPr>
                    </a:p>
                  </a:txBody>
                  <a:tcPr marL="7548" marR="7548" marT="7548" marB="7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Rectangle 1"/>
          <p:cNvSpPr>
            <a:spLocks noGrp="1" noChangeArrowheads="1"/>
          </p:cNvSpPr>
          <p:nvPr>
            <p:ph type="title"/>
          </p:nvPr>
        </p:nvSpPr>
        <p:spPr bwMode="auto">
          <a:xfrm>
            <a:off x="256543" y="127085"/>
            <a:ext cx="867949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lang="ru-RU" sz="2400" dirty="0">
                <a:solidFill>
                  <a:srgbClr val="000000"/>
                </a:solidFill>
                <a:latin typeface="Times New Roman" pitchFamily="18" charset="0"/>
                <a:ea typeface="Times New Roman" pitchFamily="18" charset="0"/>
                <a:cs typeface="Times New Roman" pitchFamily="18" charset="0"/>
              </a:rPr>
              <a:t>М</a:t>
            </a: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атричные методы оценки диверсифицированных компаний</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999980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71400"/>
            <a:ext cx="9144000" cy="7029400"/>
          </a:xfrm>
        </p:spPr>
        <p:txBody>
          <a:bodyPr>
            <a:normAutofit fontScale="90000"/>
          </a:bodyPr>
          <a:lstStyle/>
          <a:p>
            <a:r>
              <a:rPr lang="ru-RU" sz="3600" b="1" dirty="0" smtClean="0">
                <a:latin typeface="Times New Roman" pitchFamily="18" charset="0"/>
                <a:cs typeface="Times New Roman" pitchFamily="18" charset="0"/>
              </a:rPr>
              <a:t/>
            </a:r>
            <a:br>
              <a:rPr lang="ru-RU" sz="3600" b="1" dirty="0" smtClean="0">
                <a:latin typeface="Times New Roman" pitchFamily="18" charset="0"/>
                <a:cs typeface="Times New Roman" pitchFamily="18" charset="0"/>
              </a:rPr>
            </a:br>
            <a:r>
              <a:rPr lang="ru-RU" sz="3600" b="1" dirty="0">
                <a:latin typeface="Times New Roman" pitchFamily="18" charset="0"/>
                <a:cs typeface="Times New Roman" pitchFamily="18" charset="0"/>
              </a:rPr>
              <a:t/>
            </a:r>
            <a:br>
              <a:rPr lang="ru-RU" sz="3600" b="1" dirty="0">
                <a:latin typeface="Times New Roman" pitchFamily="18" charset="0"/>
                <a:cs typeface="Times New Roman" pitchFamily="18" charset="0"/>
              </a:rPr>
            </a:br>
            <a:r>
              <a:rPr lang="ru-RU" sz="3600" b="1" dirty="0" smtClean="0">
                <a:latin typeface="Times New Roman" pitchFamily="18" charset="0"/>
                <a:cs typeface="Times New Roman" pitchFamily="18" charset="0"/>
              </a:rPr>
              <a:t>2</a:t>
            </a:r>
            <a:r>
              <a:rPr lang="ru-RU" sz="3600" b="1" dirty="0">
                <a:latin typeface="Times New Roman" pitchFamily="18" charset="0"/>
                <a:cs typeface="Times New Roman" pitchFamily="18" charset="0"/>
              </a:rPr>
              <a:t>. Матричные методы оценки портфеля диверсифицированных </a:t>
            </a:r>
            <a:r>
              <a:rPr lang="ru-RU" sz="3600" b="1" dirty="0" smtClean="0">
                <a:latin typeface="Times New Roman" pitchFamily="18" charset="0"/>
                <a:cs typeface="Times New Roman" pitchFamily="18" charset="0"/>
              </a:rPr>
              <a:t>организаций</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2700" dirty="0" smtClean="0">
                <a:latin typeface="Times New Roman" pitchFamily="18" charset="0"/>
                <a:cs typeface="Times New Roman" pitchFamily="18" charset="0"/>
              </a:rPr>
              <a:t/>
            </a:r>
            <a:br>
              <a:rPr lang="en-US" sz="2700"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1. </a:t>
            </a:r>
            <a:r>
              <a:rPr lang="ru-RU" sz="2700" b="1" cap="small" dirty="0" smtClean="0">
                <a:latin typeface="Times New Roman" pitchFamily="18" charset="0"/>
                <a:cs typeface="Times New Roman" pitchFamily="18" charset="0"/>
              </a:rPr>
              <a:t>Матрицы </a:t>
            </a:r>
            <a:r>
              <a:rPr lang="ru-RU" sz="2700" b="1" cap="small" dirty="0">
                <a:latin typeface="Times New Roman" pitchFamily="18" charset="0"/>
                <a:cs typeface="Times New Roman" pitchFamily="18" charset="0"/>
              </a:rPr>
              <a:t>портфельных стратегий </a:t>
            </a:r>
            <a:r>
              <a:rPr lang="ru-RU" sz="2700" b="1" cap="small" dirty="0" smtClean="0">
                <a:latin typeface="Times New Roman" pitchFamily="18" charset="0"/>
                <a:cs typeface="Times New Roman" pitchFamily="18" charset="0"/>
              </a:rPr>
              <a:t/>
            </a:r>
            <a:br>
              <a:rPr lang="ru-RU" sz="2700" b="1" cap="small"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b="1" dirty="0">
                <a:latin typeface="Times New Roman" pitchFamily="18" charset="0"/>
                <a:cs typeface="Times New Roman" pitchFamily="18" charset="0"/>
              </a:rPr>
              <a:t>Матрица Бостонской консультационной группы (БКГ)</a:t>
            </a: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В основе матрицы БКГ лежит модель жизненного цикла товара/бизнеса, в соответствии с которой товар/бизнес в своем развитии проходит четыре стадии: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1) выход на рынок (товар-«вопросительный знак»),</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2) рост (товар-«звезда»),</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3) зрелость (товар-«дойная корова»)</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4) спад (товар-«собака</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При этом денежные потоки и при­быль предприятия также меняются: отрицательная прибыль сменя­ется ее ростом и затем постепенным снижением.</a:t>
            </a:r>
            <a:r>
              <a:rPr lang="ru-RU" dirty="0"/>
              <a:t/>
            </a:r>
            <a:br>
              <a:rPr lang="ru-RU" dirty="0"/>
            </a:br>
            <a:endParaRPr lang="ru-RU" dirty="0"/>
          </a:p>
        </p:txBody>
      </p:sp>
    </p:spTree>
    <p:extLst>
      <p:ext uri="{BB962C8B-B14F-4D97-AF65-F5344CB8AC3E}">
        <p14:creationId xmlns:p14="http://schemas.microsoft.com/office/powerpoint/2010/main" val="268418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6632"/>
            <a:ext cx="9144000" cy="576064"/>
          </a:xfrm>
        </p:spPr>
        <p:txBody>
          <a:bodyPr>
            <a:normAutofit fontScale="90000"/>
          </a:bodyPr>
          <a:lstStyle/>
          <a:p>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Рис</a:t>
            </a:r>
            <a:r>
              <a:rPr lang="ru-RU" sz="3100" dirty="0">
                <a:latin typeface="Times New Roman" pitchFamily="18" charset="0"/>
                <a:cs typeface="Times New Roman" pitchFamily="18" charset="0"/>
              </a:rPr>
              <a:t>. 1. Матрица Бостонской консультационной группы</a:t>
            </a:r>
            <a:r>
              <a:rPr lang="ru-RU" dirty="0"/>
              <a:t/>
            </a:r>
            <a:br>
              <a:rPr lang="ru-RU" dirty="0"/>
            </a:br>
            <a:endParaRPr lang="ru-RU"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908720"/>
            <a:ext cx="9073007" cy="5949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31211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8964488" cy="6466730"/>
          </a:xfrm>
        </p:spPr>
        <p:txBody>
          <a:bodyPr>
            <a:normAutofit fontScale="90000"/>
          </a:bodyPr>
          <a:lstStyle/>
          <a:p>
            <a:r>
              <a:rPr lang="ru-RU" sz="2700" dirty="0">
                <a:latin typeface="Times New Roman" pitchFamily="18" charset="0"/>
                <a:cs typeface="Times New Roman" pitchFamily="18" charset="0"/>
              </a:rPr>
              <a:t>Каждый из квадрантов матрицы описывает существенно раз­личные ситуации, требующие особого подхода с точки зрения фи­нансирования и маркетинга или четыре группы рынков с разными стратегическими целями и финансовыми потребностями.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Например</a:t>
            </a:r>
            <a:r>
              <a:rPr lang="ru-RU" sz="2700" dirty="0">
                <a:latin typeface="Times New Roman" pitchFamily="18" charset="0"/>
                <a:cs typeface="Times New Roman" pitchFamily="18" charset="0"/>
              </a:rPr>
              <a:t>, новые продукты чаще появляются в растущих отраслях и имеют ста­тус </a:t>
            </a:r>
            <a:r>
              <a:rPr lang="ru-RU" sz="2700" b="1" dirty="0">
                <a:latin typeface="Times New Roman" pitchFamily="18" charset="0"/>
                <a:cs typeface="Times New Roman" pitchFamily="18" charset="0"/>
              </a:rPr>
              <a:t>товара-«вопросительного знака»</a:t>
            </a:r>
            <a:r>
              <a:rPr lang="ru-RU" sz="2700" dirty="0">
                <a:latin typeface="Times New Roman" pitchFamily="18" charset="0"/>
                <a:cs typeface="Times New Roman" pitchFamily="18" charset="0"/>
              </a:rPr>
              <a:t>. Такие продукты могут оказаться очень пер­спективными, но они нуждаются в существенной финансовой под­держке. В категорию товаров-«звезд» могут попасть как новые продукты, так и новые товарные марки продукции предприятия. Риск финансовых вложений в эту группу наиболее велик.</a:t>
            </a:r>
            <a:r>
              <a:rPr lang="ru-RU" dirty="0"/>
              <a:t/>
            </a:r>
            <a:br>
              <a:rPr lang="ru-RU" dirty="0"/>
            </a:br>
            <a:endParaRPr lang="ru-RU" dirty="0"/>
          </a:p>
        </p:txBody>
      </p:sp>
    </p:spTree>
    <p:extLst>
      <p:ext uri="{BB962C8B-B14F-4D97-AF65-F5344CB8AC3E}">
        <p14:creationId xmlns:p14="http://schemas.microsoft.com/office/powerpoint/2010/main" val="33209022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6466730"/>
          </a:xfrm>
        </p:spPr>
        <p:txBody>
          <a:bodyPr>
            <a:normAutofit fontScale="90000"/>
          </a:bodyPr>
          <a:lstStyle/>
          <a:p>
            <a:r>
              <a:rPr lang="ru-RU" sz="2700" b="1" dirty="0">
                <a:latin typeface="Times New Roman" pitchFamily="18" charset="0"/>
                <a:cs typeface="Times New Roman" pitchFamily="18" charset="0"/>
              </a:rPr>
              <a:t>Товары-«звезды»</a:t>
            </a:r>
            <a:r>
              <a:rPr lang="ru-RU" sz="2700" dirty="0">
                <a:latin typeface="Times New Roman" pitchFamily="18" charset="0"/>
                <a:cs typeface="Times New Roman" pitchFamily="18" charset="0"/>
              </a:rPr>
              <a:t> — это рыночные лидеры (занимают значительную долю в растущем рынке), находящиеся, как правило, на пике своего продуктового цикла, но для них требуются существенные инвестиции для обеспечения высоких темпов роста.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Когда </a:t>
            </a:r>
            <a:r>
              <a:rPr lang="ru-RU" sz="2700" dirty="0">
                <a:latin typeface="Times New Roman" pitchFamily="18" charset="0"/>
                <a:cs typeface="Times New Roman" pitchFamily="18" charset="0"/>
              </a:rPr>
              <a:t>темп роста рынка замедляется, товары-«звезды» становятся </a:t>
            </a:r>
            <a:r>
              <a:rPr lang="ru-RU" sz="2700" b="1" dirty="0">
                <a:latin typeface="Times New Roman" pitchFamily="18" charset="0"/>
                <a:cs typeface="Times New Roman" pitchFamily="18" charset="0"/>
              </a:rPr>
              <a:t>«дойными коровами»</a:t>
            </a:r>
            <a:r>
              <a:rPr lang="ru-RU" sz="2700" dirty="0">
                <a:latin typeface="Times New Roman" pitchFamily="18" charset="0"/>
                <a:cs typeface="Times New Roman" pitchFamily="18" charset="0"/>
              </a:rPr>
              <a:t>. Это продукты, или бизнес-единицы, занимающие лидирующие позиции на рынке с низким темпом роста. Их привлекательность объясняется тем, что они не требуют больших инвестиций и обеспечивают значительные положительные денежные потоки, основанные на опытной кривой. Такие бизнес-единицы не только окупают себя, но и обеспечивают фонды для инвестирования в новые проекты, от которых зависит будущий рост фирмы.</a:t>
            </a:r>
            <a:r>
              <a:rPr lang="ru-RU" dirty="0"/>
              <a:t/>
            </a:r>
            <a:br>
              <a:rPr lang="ru-RU" dirty="0"/>
            </a:br>
            <a:endParaRPr lang="ru-RU" dirty="0"/>
          </a:p>
        </p:txBody>
      </p:sp>
    </p:spTree>
    <p:extLst>
      <p:ext uri="{BB962C8B-B14F-4D97-AF65-F5344CB8AC3E}">
        <p14:creationId xmlns:p14="http://schemas.microsoft.com/office/powerpoint/2010/main" val="1511096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6466730"/>
          </a:xfrm>
        </p:spPr>
        <p:txBody>
          <a:bodyPr>
            <a:normAutofit fontScale="90000"/>
          </a:bodyPr>
          <a:lstStyle/>
          <a:p>
            <a:r>
              <a:rPr lang="ru-RU" sz="2700" b="1" dirty="0">
                <a:latin typeface="Times New Roman" pitchFamily="18" charset="0"/>
                <a:cs typeface="Times New Roman" pitchFamily="18" charset="0"/>
              </a:rPr>
              <a:t>Товары-«собаки»</a:t>
            </a:r>
            <a:r>
              <a:rPr lang="ru-RU" sz="2700" dirty="0">
                <a:latin typeface="Times New Roman" pitchFamily="18" charset="0"/>
                <a:cs typeface="Times New Roman" pitchFamily="18" charset="0"/>
              </a:rPr>
              <a:t> — это продукты, которые имеют низкую долю рынка и не имеют возможностей роста, так как находятся в непривлекательных отраслях. Чистые денежные потоки </a:t>
            </a:r>
            <a:r>
              <a:rPr lang="ru-RU" sz="2700" dirty="0" smtClean="0">
                <a:latin typeface="Times New Roman" pitchFamily="18" charset="0"/>
                <a:cs typeface="Times New Roman" pitchFamily="18" charset="0"/>
              </a:rPr>
              <a:t>у таких бизнес-единиц </a:t>
            </a:r>
            <a:r>
              <a:rPr lang="ru-RU" sz="2700" dirty="0">
                <a:latin typeface="Times New Roman" pitchFamily="18" charset="0"/>
                <a:cs typeface="Times New Roman" pitchFamily="18" charset="0"/>
              </a:rPr>
              <a:t>нулевые или отрицательные. Если нет особых обстоятельств (на­пример, данный продукт является дополняющим для товара-«дойной коровы» или «звезды»), то от этих бизнес-единиц следует избавляться. Однако иногда корпорации сохраняют в своей номенклатуре такие продукты, если они относятся к «зрелым» отраслям. Емкие рынки «зре­лых» отраслей в определённой степени защищены от резких колебаний спроса и </a:t>
            </a:r>
            <a:r>
              <a:rPr lang="ru-RU" sz="2700" dirty="0" smtClean="0">
                <a:latin typeface="Times New Roman" pitchFamily="18" charset="0"/>
                <a:cs typeface="Times New Roman" pitchFamily="18" charset="0"/>
              </a:rPr>
              <a:t>крупных </a:t>
            </a:r>
            <a:r>
              <a:rPr lang="ru-RU" sz="2700" dirty="0">
                <a:latin typeface="Times New Roman" pitchFamily="18" charset="0"/>
                <a:cs typeface="Times New Roman" pitchFamily="18" charset="0"/>
              </a:rPr>
              <a:t>нововведений, в корне меняющих предпочтения потребителей, что позволяет поддерживать конкурентоспособность продукции даже в условиях малой доли рынка. </a:t>
            </a:r>
            <a:r>
              <a:rPr lang="ru-RU" dirty="0"/>
              <a:t/>
            </a:r>
            <a:br>
              <a:rPr lang="ru-RU" dirty="0"/>
            </a:br>
            <a:endParaRPr lang="ru-RU" dirty="0"/>
          </a:p>
        </p:txBody>
      </p:sp>
    </p:spTree>
    <p:extLst>
      <p:ext uri="{BB962C8B-B14F-4D97-AF65-F5344CB8AC3E}">
        <p14:creationId xmlns:p14="http://schemas.microsoft.com/office/powerpoint/2010/main" val="23016204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8964488" cy="6322714"/>
          </a:xfrm>
        </p:spPr>
        <p:txBody>
          <a:bodyPr>
            <a:normAutofit/>
          </a:bodyPr>
          <a:lstStyle/>
          <a:p>
            <a:r>
              <a:rPr lang="ru-RU" sz="2700" dirty="0">
                <a:latin typeface="Times New Roman" pitchFamily="18" charset="0"/>
                <a:cs typeface="Times New Roman" pitchFamily="18" charset="0"/>
              </a:rPr>
              <a:t>В результате анализа с использованием матрицы БКГ возмож­ны следующие стратегии</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Развитие товара-«вопросительного знака» до уровня «звезды</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Осуществление инвестиций в рост «звезды</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Поддержание прибыльности «дойных коров» и инвестиции в другие подразделения</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Ликвидация подразделения или «сбор урожая». </a:t>
            </a:r>
            <a:r>
              <a:rPr lang="ru-RU" dirty="0"/>
              <a:t/>
            </a:r>
            <a:br>
              <a:rPr lang="ru-RU" dirty="0"/>
            </a:br>
            <a:endParaRPr lang="ru-RU" dirty="0"/>
          </a:p>
        </p:txBody>
      </p:sp>
    </p:spTree>
    <p:extLst>
      <p:ext uri="{BB962C8B-B14F-4D97-AF65-F5344CB8AC3E}">
        <p14:creationId xmlns:p14="http://schemas.microsoft.com/office/powerpoint/2010/main" val="39395173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856984" cy="6466730"/>
          </a:xfrm>
        </p:spPr>
        <p:txBody>
          <a:bodyPr>
            <a:normAutofit fontScale="90000"/>
          </a:bodyPr>
          <a:lstStyle/>
          <a:p>
            <a:r>
              <a:rPr lang="ru-RU" sz="2700" b="1" dirty="0">
                <a:latin typeface="Times New Roman" pitchFamily="18" charset="0"/>
                <a:cs typeface="Times New Roman" pitchFamily="18" charset="0"/>
              </a:rPr>
              <a:t>Недостатки Бостонской консультационной груп­пы</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в матрице используются только два показателя: рост рынка и относительная доля рынка, не рассматриваются многие другие факторы роста</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позиция стратегической единицы бизнеса существенно за­висит от определения границ и масштабов рынка</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на практике не всегда ясно, как рост рынка/доли рынка влияет на прибыльность бизнеса (это возможно только в отраслях массово­го производства</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игнорируется взаимозависимость хозяйственных единиц;</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игнорируется определенная цикличность развития товарных рынков.</a:t>
            </a:r>
            <a:r>
              <a:rPr lang="ru-RU" dirty="0"/>
              <a:t/>
            </a:r>
            <a:br>
              <a:rPr lang="ru-RU" dirty="0"/>
            </a:br>
            <a:endParaRPr lang="ru-RU" dirty="0"/>
          </a:p>
        </p:txBody>
      </p:sp>
    </p:spTree>
    <p:extLst>
      <p:ext uri="{BB962C8B-B14F-4D97-AF65-F5344CB8AC3E}">
        <p14:creationId xmlns:p14="http://schemas.microsoft.com/office/powerpoint/2010/main" val="2812674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640960" cy="6322714"/>
          </a:xfrm>
        </p:spPr>
        <p:txBody>
          <a:bodyPr>
            <a:normAutofit/>
          </a:bodyPr>
          <a:lstStyle/>
          <a:p>
            <a:r>
              <a:rPr lang="ru-RU" sz="3600" dirty="0">
                <a:latin typeface="Times New Roman" pitchFamily="18" charset="0"/>
                <a:cs typeface="Times New Roman" pitchFamily="18" charset="0"/>
              </a:rPr>
              <a:t>1. Сущность и содержание портфельного анализа </a:t>
            </a: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3600" dirty="0">
                <a:latin typeface="Times New Roman" pitchFamily="18" charset="0"/>
                <a:cs typeface="Times New Roman" pitchFamily="18" charset="0"/>
              </a:rPr>
              <a:t/>
            </a:r>
            <a:br>
              <a:rPr lang="ru-RU" sz="3600" dirty="0">
                <a:latin typeface="Times New Roman" pitchFamily="18" charset="0"/>
                <a:cs typeface="Times New Roman" pitchFamily="18" charset="0"/>
              </a:rPr>
            </a:br>
            <a:r>
              <a:rPr lang="ru-RU" sz="3600" dirty="0" smtClean="0">
                <a:latin typeface="Times New Roman" pitchFamily="18" charset="0"/>
                <a:cs typeface="Times New Roman" pitchFamily="18" charset="0"/>
              </a:rPr>
              <a:t>Стратегическое управление -  три </a:t>
            </a:r>
            <a:r>
              <a:rPr lang="ru-RU" sz="3600" dirty="0">
                <a:latin typeface="Times New Roman" pitchFamily="18" charset="0"/>
                <a:cs typeface="Times New Roman" pitchFamily="18" charset="0"/>
              </a:rPr>
              <a:t>стадии: </a:t>
            </a: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1</a:t>
            </a:r>
            <a:r>
              <a:rPr lang="ru-RU" sz="3600" dirty="0">
                <a:latin typeface="Times New Roman" pitchFamily="18" charset="0"/>
                <a:cs typeface="Times New Roman" pitchFamily="18" charset="0"/>
              </a:rPr>
              <a:t>) </a:t>
            </a:r>
            <a:r>
              <a:rPr lang="ru-RU" sz="3600" dirty="0" smtClean="0">
                <a:latin typeface="Times New Roman" pitchFamily="18" charset="0"/>
                <a:cs typeface="Times New Roman" pitchFamily="18" charset="0"/>
              </a:rPr>
              <a:t>стратегический анализ; </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2</a:t>
            </a:r>
            <a:r>
              <a:rPr lang="ru-RU" sz="3600" dirty="0">
                <a:latin typeface="Times New Roman" pitchFamily="18" charset="0"/>
                <a:cs typeface="Times New Roman" pitchFamily="18" charset="0"/>
              </a:rPr>
              <a:t>) </a:t>
            </a:r>
            <a:r>
              <a:rPr lang="ru-RU" sz="3600" dirty="0" smtClean="0">
                <a:latin typeface="Times New Roman" pitchFamily="18" charset="0"/>
                <a:cs typeface="Times New Roman" pitchFamily="18" charset="0"/>
              </a:rPr>
              <a:t>стратегический выбор;  </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3</a:t>
            </a:r>
            <a:r>
              <a:rPr lang="ru-RU" sz="3600" dirty="0">
                <a:latin typeface="Times New Roman" pitchFamily="18" charset="0"/>
                <a:cs typeface="Times New Roman" pitchFamily="18" charset="0"/>
              </a:rPr>
              <a:t>) </a:t>
            </a:r>
            <a:r>
              <a:rPr lang="ru-RU" sz="3600" dirty="0" smtClean="0">
                <a:latin typeface="Times New Roman" pitchFamily="18" charset="0"/>
                <a:cs typeface="Times New Roman" pitchFamily="18" charset="0"/>
              </a:rPr>
              <a:t>реализация </a:t>
            </a:r>
            <a:r>
              <a:rPr lang="ru-RU" sz="3600" dirty="0">
                <a:latin typeface="Times New Roman" pitchFamily="18" charset="0"/>
                <a:cs typeface="Times New Roman" pitchFamily="18" charset="0"/>
              </a:rPr>
              <a:t>стратегии.</a:t>
            </a:r>
            <a:br>
              <a:rPr lang="ru-RU" sz="3600" dirty="0">
                <a:latin typeface="Times New Roman" pitchFamily="18" charset="0"/>
                <a:cs typeface="Times New Roman" pitchFamily="18" charset="0"/>
              </a:rPr>
            </a:b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1569701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6466730"/>
          </a:xfrm>
        </p:spPr>
        <p:txBody>
          <a:bodyPr>
            <a:normAutofit fontScale="90000"/>
          </a:bodyPr>
          <a:lstStyle/>
          <a:p>
            <a:r>
              <a:rPr lang="ru-RU" sz="2700" b="1" dirty="0" smtClean="0">
                <a:latin typeface="Times New Roman" pitchFamily="18" charset="0"/>
                <a:cs typeface="Times New Roman" pitchFamily="18" charset="0"/>
              </a:rPr>
              <a:t>2. Матрица </a:t>
            </a:r>
            <a:r>
              <a:rPr lang="ru-RU" sz="2700" b="1" dirty="0" err="1">
                <a:latin typeface="Times New Roman" pitchFamily="18" charset="0"/>
                <a:cs typeface="Times New Roman" pitchFamily="18" charset="0"/>
              </a:rPr>
              <a:t>МакКинси</a:t>
            </a:r>
            <a:r>
              <a:rPr lang="ru-RU" sz="2700" b="1" dirty="0">
                <a:latin typeface="Times New Roman" pitchFamily="18" charset="0"/>
                <a:cs typeface="Times New Roman" pitchFamily="18" charset="0"/>
              </a:rPr>
              <a:t> (</a:t>
            </a:r>
            <a:r>
              <a:rPr lang="en-US" sz="2700" b="1" dirty="0">
                <a:latin typeface="Times New Roman" pitchFamily="18" charset="0"/>
                <a:cs typeface="Times New Roman" pitchFamily="18" charset="0"/>
              </a:rPr>
              <a:t>McKinsey</a:t>
            </a:r>
            <a:r>
              <a:rPr lang="ru-RU" sz="2700" b="1" dirty="0">
                <a:latin typeface="Times New Roman" pitchFamily="18" charset="0"/>
                <a:cs typeface="Times New Roman" pitchFamily="18" charset="0"/>
              </a:rPr>
              <a:t>)</a:t>
            </a:r>
            <a:br>
              <a:rPr lang="ru-RU" sz="2700" b="1" dirty="0">
                <a:latin typeface="Times New Roman" pitchFamily="18" charset="0"/>
                <a:cs typeface="Times New Roman" pitchFamily="18" charset="0"/>
              </a:rPr>
            </a:br>
            <a:r>
              <a:rPr lang="ru-RU" sz="2700" dirty="0">
                <a:latin typeface="Times New Roman" pitchFamily="18" charset="0"/>
                <a:cs typeface="Times New Roman" pitchFamily="18" charset="0"/>
              </a:rPr>
              <a:t>Эта матрица была разработана консультационной группой </a:t>
            </a:r>
            <a:r>
              <a:rPr lang="ru-RU" sz="2700" dirty="0" err="1">
                <a:latin typeface="Times New Roman" pitchFamily="18" charset="0"/>
                <a:cs typeface="Times New Roman" pitchFamily="18" charset="0"/>
              </a:rPr>
              <a:t>МакКинси</a:t>
            </a:r>
            <a:r>
              <a:rPr lang="ru-RU" sz="2700" dirty="0">
                <a:latin typeface="Times New Roman" pitchFamily="18" charset="0"/>
                <a:cs typeface="Times New Roman" pitchFamily="18" charset="0"/>
              </a:rPr>
              <a:t> совместно с корпорацией </a:t>
            </a:r>
            <a:r>
              <a:rPr lang="en-US" sz="2700" dirty="0">
                <a:latin typeface="Times New Roman" pitchFamily="18" charset="0"/>
                <a:cs typeface="Times New Roman" pitchFamily="18" charset="0"/>
              </a:rPr>
              <a:t>General Electric</a:t>
            </a:r>
            <a:r>
              <a:rPr lang="ru-RU" sz="2700" dirty="0">
                <a:latin typeface="Times New Roman" pitchFamily="18" charset="0"/>
                <a:cs typeface="Times New Roman" pitchFamily="18" charset="0"/>
              </a:rPr>
              <a:t>.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Каждый </a:t>
            </a:r>
            <a:r>
              <a:rPr lang="ru-RU" sz="2700" dirty="0">
                <a:latin typeface="Times New Roman" pitchFamily="18" charset="0"/>
                <a:cs typeface="Times New Roman" pitchFamily="18" charset="0"/>
              </a:rPr>
              <a:t>вид хозяйственной деятельности оценивается по двум направлениям:</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привлекательность отрасли;</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конкурентное положение предприятия.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Матрица </a:t>
            </a:r>
            <a:r>
              <a:rPr lang="ru-RU" sz="2700" dirty="0" err="1">
                <a:latin typeface="Times New Roman" pitchFamily="18" charset="0"/>
                <a:cs typeface="Times New Roman" pitchFamily="18" charset="0"/>
              </a:rPr>
              <a:t>МакКинси</a:t>
            </a:r>
            <a:r>
              <a:rPr lang="ru-RU" sz="2700" dirty="0">
                <a:latin typeface="Times New Roman" pitchFamily="18" charset="0"/>
                <a:cs typeface="Times New Roman" pitchFamily="18" charset="0"/>
              </a:rPr>
              <a:t> разделена на 9 клеток. Наиболее характерные положения находятся в угловых квадрантах матрицы. Предприятия, находящиеся в трех из них, характеризуются как победители, в трех других – проигравшие, т.е. наименее желательные. В одной клетке – «вопросительный знак», который, как и в BCG, имеет неопределенное, но потенциально обещающее будущее. Клетка, которая определена как производитель прибыли, сходна с «денежной коровой» в матрице BCG.</a:t>
            </a:r>
            <a:r>
              <a:rPr lang="ru-RU" dirty="0"/>
              <a:t/>
            </a:r>
            <a:br>
              <a:rPr lang="ru-RU" dirty="0"/>
            </a:br>
            <a:endParaRPr lang="ru-RU" dirty="0"/>
          </a:p>
        </p:txBody>
      </p:sp>
    </p:spTree>
    <p:extLst>
      <p:ext uri="{BB962C8B-B14F-4D97-AF65-F5344CB8AC3E}">
        <p14:creationId xmlns:p14="http://schemas.microsoft.com/office/powerpoint/2010/main" val="33047723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908720"/>
          </a:xfrm>
        </p:spPr>
        <p:txBody>
          <a:bodyPr>
            <a:normAutofit fontScale="90000"/>
          </a:bodyPr>
          <a:lstStyle/>
          <a:p>
            <a:r>
              <a:rPr lang="ru-RU" sz="2800" dirty="0">
                <a:latin typeface="Times New Roman" pitchFamily="18" charset="0"/>
                <a:cs typeface="Times New Roman" pitchFamily="18" charset="0"/>
              </a:rPr>
              <a:t>Рис. 2. Матрица </a:t>
            </a:r>
            <a:r>
              <a:rPr lang="ru-RU" sz="2800" dirty="0" err="1">
                <a:latin typeface="Times New Roman" pitchFamily="18" charset="0"/>
                <a:cs typeface="Times New Roman" pitchFamily="18" charset="0"/>
              </a:rPr>
              <a:t>МакКинси</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7" y="1052736"/>
            <a:ext cx="8640961" cy="5976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70462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928992" cy="6466730"/>
          </a:xfrm>
        </p:spPr>
        <p:txBody>
          <a:bodyPr>
            <a:normAutofit/>
          </a:bodyPr>
          <a:lstStyle/>
          <a:p>
            <a:r>
              <a:rPr lang="ru-RU" sz="2400" b="1" dirty="0">
                <a:latin typeface="Times New Roman" pitchFamily="18" charset="0"/>
                <a:cs typeface="Times New Roman" pitchFamily="18" charset="0"/>
              </a:rPr>
              <a:t>Выводы для стратегии по матрице </a:t>
            </a:r>
            <a:r>
              <a:rPr lang="ru-RU" sz="2400" b="1" dirty="0" err="1">
                <a:latin typeface="Times New Roman" pitchFamily="18" charset="0"/>
                <a:cs typeface="Times New Roman" pitchFamily="18" charset="0"/>
              </a:rPr>
              <a:t>МакКинси</a:t>
            </a:r>
            <a:r>
              <a:rPr lang="ru-RU" sz="2400" b="1" dirty="0">
                <a:latin typeface="Times New Roman" pitchFamily="18" charset="0"/>
                <a:cs typeface="Times New Roman" pitchFamily="18" charset="0"/>
              </a:rPr>
              <a:t> прямолинейны</a:t>
            </a:r>
            <a:r>
              <a:rPr lang="ru-RU" sz="2400" dirty="0">
                <a:latin typeface="Times New Roman" pitchFamily="18" charset="0"/>
                <a:cs typeface="Times New Roman" pitchFamily="18" charset="0"/>
              </a:rPr>
              <a:t>: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Из проигравших должны быть изъяты инвестиции, положение победивших укрепляется</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Компания подпитывает избранные вопросительные знаки, пытаясь превратить их в победителей.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Прибыли, создаваемые их производителями (нижняя левая клетка), инвестируются в победителей и «вопросительные знаки</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Организация будет пытаться превратить средние предприятия в победителей или же рассмотрит вариант изъятия вложений.</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5521637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6583362"/>
          </a:xfrm>
        </p:spPr>
        <p:txBody>
          <a:bodyPr>
            <a:normAutofit fontScale="90000"/>
          </a:bodyPr>
          <a:lstStyle/>
          <a:p>
            <a:r>
              <a:rPr lang="ru-RU" sz="2700" b="1" dirty="0">
                <a:latin typeface="Times New Roman" pitchFamily="18" charset="0"/>
                <a:cs typeface="Times New Roman" pitchFamily="18" charset="0"/>
              </a:rPr>
              <a:t>Матрица </a:t>
            </a:r>
            <a:r>
              <a:rPr lang="en-US" sz="2700" b="1" dirty="0">
                <a:latin typeface="Times New Roman" pitchFamily="18" charset="0"/>
                <a:cs typeface="Times New Roman" pitchFamily="18" charset="0"/>
              </a:rPr>
              <a:t>SHELL</a:t>
            </a:r>
            <a:r>
              <a:rPr lang="ru-RU" sz="2700" b="1" dirty="0">
                <a:latin typeface="Times New Roman" pitchFamily="18" charset="0"/>
                <a:cs typeface="Times New Roman" pitchFamily="18" charset="0"/>
              </a:rPr>
              <a:t>/</a:t>
            </a:r>
            <a:r>
              <a:rPr lang="en-US" sz="2700" b="1" dirty="0">
                <a:latin typeface="Times New Roman" pitchFamily="18" charset="0"/>
                <a:cs typeface="Times New Roman" pitchFamily="18" charset="0"/>
              </a:rPr>
              <a:t>DPM</a:t>
            </a:r>
            <a:r>
              <a:rPr lang="ru-RU" sz="2700" b="1" dirty="0">
                <a:latin typeface="Times New Roman" pitchFamily="18" charset="0"/>
                <a:cs typeface="Times New Roman" pitchFamily="18" charset="0"/>
              </a:rPr>
              <a:t> (Матрица направленной политики)</a:t>
            </a: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В 1975 году Британско-Голландская химическая организация </a:t>
            </a:r>
            <a:r>
              <a:rPr lang="ru-RU" sz="2700" dirty="0" err="1">
                <a:latin typeface="Times New Roman" pitchFamily="18" charset="0"/>
                <a:cs typeface="Times New Roman" pitchFamily="18" charset="0"/>
              </a:rPr>
              <a:t>Shell</a:t>
            </a:r>
            <a:r>
              <a:rPr lang="ru-RU" sz="2700" dirty="0">
                <a:latin typeface="Times New Roman" pitchFamily="18" charset="0"/>
                <a:cs typeface="Times New Roman" pitchFamily="18" charset="0"/>
              </a:rPr>
              <a:t> разработала и внедрила в практику стратегического анализа и планирования свою собственную модель, получившую название </a:t>
            </a:r>
            <a:r>
              <a:rPr lang="ru-RU" sz="2700" b="1" dirty="0">
                <a:latin typeface="Times New Roman" pitchFamily="18" charset="0"/>
                <a:cs typeface="Times New Roman" pitchFamily="18" charset="0"/>
              </a:rPr>
              <a:t>матрицы направленной политики </a:t>
            </a:r>
            <a:r>
              <a:rPr lang="ru-RU" sz="2700" dirty="0">
                <a:latin typeface="Times New Roman" pitchFamily="18" charset="0"/>
                <a:cs typeface="Times New Roman" pitchFamily="18" charset="0"/>
              </a:rPr>
              <a:t>(</a:t>
            </a:r>
            <a:r>
              <a:rPr lang="en-US" sz="2700" dirty="0">
                <a:latin typeface="Times New Roman" pitchFamily="18" charset="0"/>
                <a:cs typeface="Times New Roman" pitchFamily="18" charset="0"/>
              </a:rPr>
              <a:t>Direct Policy Matrix</a:t>
            </a:r>
            <a:r>
              <a:rPr lang="ru-RU" sz="2700" dirty="0">
                <a:latin typeface="Times New Roman" pitchFamily="18" charset="0"/>
                <a:cs typeface="Times New Roman" pitchFamily="18" charset="0"/>
              </a:rPr>
              <a:t> или сокращенно </a:t>
            </a:r>
            <a:r>
              <a:rPr lang="en-US" sz="2700" dirty="0">
                <a:latin typeface="Times New Roman" pitchFamily="18" charset="0"/>
                <a:cs typeface="Times New Roman" pitchFamily="18" charset="0"/>
              </a:rPr>
              <a:t>DPM</a:t>
            </a:r>
            <a:r>
              <a:rPr lang="ru-RU" sz="2700" dirty="0">
                <a:latin typeface="Times New Roman" pitchFamily="18" charset="0"/>
                <a:cs typeface="Times New Roman" pitchFamily="18" charset="0"/>
              </a:rPr>
              <a:t>).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В </a:t>
            </a:r>
            <a:r>
              <a:rPr lang="ru-RU" sz="2700" u="sng" dirty="0">
                <a:latin typeface="Times New Roman" pitchFamily="18" charset="0"/>
                <a:cs typeface="Times New Roman" pitchFamily="18" charset="0"/>
              </a:rPr>
              <a:t>отличие</a:t>
            </a:r>
            <a:r>
              <a:rPr lang="ru-RU" sz="2700" dirty="0">
                <a:latin typeface="Times New Roman" pitchFamily="18" charset="0"/>
                <a:cs typeface="Times New Roman" pitchFamily="18" charset="0"/>
              </a:rPr>
              <a:t> от уже широко распространенных в то время моделей BCG и GE/</a:t>
            </a:r>
            <a:r>
              <a:rPr lang="ru-RU" sz="2700" dirty="0" err="1">
                <a:latin typeface="Times New Roman" pitchFamily="18" charset="0"/>
                <a:cs typeface="Times New Roman" pitchFamily="18" charset="0"/>
              </a:rPr>
              <a:t>McKinsey</a:t>
            </a:r>
            <a:r>
              <a:rPr lang="ru-RU" sz="2700" dirty="0">
                <a:latin typeface="Times New Roman" pitchFamily="18" charset="0"/>
                <a:cs typeface="Times New Roman" pitchFamily="18" charset="0"/>
              </a:rPr>
              <a:t>: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1) модель </a:t>
            </a:r>
            <a:r>
              <a:rPr lang="ru-RU" sz="2700" dirty="0" err="1">
                <a:latin typeface="Times New Roman" pitchFamily="18" charset="0"/>
                <a:cs typeface="Times New Roman" pitchFamily="18" charset="0"/>
              </a:rPr>
              <a:t>Shell</a:t>
            </a:r>
            <a:r>
              <a:rPr lang="ru-RU" sz="2700" dirty="0">
                <a:latin typeface="Times New Roman" pitchFamily="18" charset="0"/>
                <a:cs typeface="Times New Roman" pitchFamily="18" charset="0"/>
              </a:rPr>
              <a:t>/DPM меньше всего полагалась на оценку достижений анализируемой организации в прошлом и главным образом сосредотачивалась на анализе развития текущей отраслевой ситуации.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2) в ней могут рассматриваться виды бизнеса, находящиеся на разных стадиях своего жизненного цикла.</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Принимаемые на основе модели </a:t>
            </a:r>
            <a:r>
              <a:rPr lang="ru-RU" sz="2700" dirty="0" err="1">
                <a:latin typeface="Times New Roman" pitchFamily="18" charset="0"/>
                <a:cs typeface="Times New Roman" pitchFamily="18" charset="0"/>
              </a:rPr>
              <a:t>Shell</a:t>
            </a:r>
            <a:r>
              <a:rPr lang="ru-RU" sz="2700" dirty="0">
                <a:latin typeface="Times New Roman" pitchFamily="18" charset="0"/>
                <a:cs typeface="Times New Roman" pitchFamily="18" charset="0"/>
              </a:rPr>
              <a:t>/DPM стратегичес­кие решения </a:t>
            </a:r>
            <a:r>
              <a:rPr lang="ru-RU" sz="2700" u="sng" dirty="0">
                <a:latin typeface="Times New Roman" pitchFamily="18" charset="0"/>
                <a:cs typeface="Times New Roman" pitchFamily="18" charset="0"/>
              </a:rPr>
              <a:t>зависят</a:t>
            </a:r>
            <a:r>
              <a:rPr lang="ru-RU" sz="2700" dirty="0">
                <a:latin typeface="Times New Roman" pitchFamily="18" charset="0"/>
                <a:cs typeface="Times New Roman" pitchFamily="18" charset="0"/>
              </a:rPr>
              <a:t> от того, что находится в центре внимания менеджера – жизненный цикл вида бизнеса или поток денежной наличности организации.</a:t>
            </a:r>
            <a:r>
              <a:rPr lang="ru-RU" dirty="0"/>
              <a:t/>
            </a:r>
            <a:br>
              <a:rPr lang="ru-RU" dirty="0"/>
            </a:br>
            <a:endParaRPr lang="ru-RU" dirty="0"/>
          </a:p>
        </p:txBody>
      </p:sp>
    </p:spTree>
    <p:extLst>
      <p:ext uri="{BB962C8B-B14F-4D97-AF65-F5344CB8AC3E}">
        <p14:creationId xmlns:p14="http://schemas.microsoft.com/office/powerpoint/2010/main" val="9017042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ru-RU" sz="3100" dirty="0">
                <a:latin typeface="Times New Roman" pitchFamily="18" charset="0"/>
                <a:cs typeface="Times New Roman" pitchFamily="18" charset="0"/>
              </a:rPr>
              <a:t>Рис. 3. Матрица </a:t>
            </a:r>
            <a:r>
              <a:rPr lang="en-US" sz="3100" dirty="0">
                <a:latin typeface="Times New Roman" pitchFamily="18" charset="0"/>
                <a:cs typeface="Times New Roman" pitchFamily="18" charset="0"/>
              </a:rPr>
              <a:t>SHELL</a:t>
            </a:r>
            <a:r>
              <a:rPr lang="ru-RU" sz="3100" dirty="0">
                <a:latin typeface="Times New Roman" pitchFamily="18" charset="0"/>
                <a:cs typeface="Times New Roman" pitchFamily="18" charset="0"/>
              </a:rPr>
              <a:t>/</a:t>
            </a:r>
            <a:r>
              <a:rPr lang="en-US" sz="3100" dirty="0">
                <a:latin typeface="Times New Roman" pitchFamily="18" charset="0"/>
                <a:cs typeface="Times New Roman" pitchFamily="18" charset="0"/>
              </a:rPr>
              <a:t>DPM</a:t>
            </a:r>
            <a:r>
              <a:rPr lang="ru-RU" dirty="0"/>
              <a:t/>
            </a:r>
            <a:br>
              <a:rPr lang="ru-RU" dirty="0"/>
            </a:br>
            <a:endParaRPr lang="ru-RU"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5" y="908720"/>
            <a:ext cx="8928992" cy="619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00208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6466730"/>
          </a:xfrm>
        </p:spPr>
        <p:txBody>
          <a:bodyPr>
            <a:normAutofit fontScale="90000"/>
          </a:bodyPr>
          <a:lstStyle/>
          <a:p>
            <a:r>
              <a:rPr lang="ru-RU" sz="3600" dirty="0">
                <a:latin typeface="Times New Roman" pitchFamily="18" charset="0"/>
                <a:cs typeface="Times New Roman" pitchFamily="18" charset="0"/>
              </a:rPr>
              <a:t>В первом случае (чёрные стрелки) оптимальной считается следующая траектория развития позиций организации: от Удвоения объема производства или свертывания бизнеса → к Стратегии усиления конкурентных преимуществ → к Стратегии лидера вида бизнеса → к Стратегии роста → к Стратегии генератора денежной наличности → к Стратегии частичного свертывания → к Стратегии свертывания (выхода из бизнеса). </a:t>
            </a:r>
            <a:r>
              <a:rPr lang="ru-RU" dirty="0"/>
              <a:t/>
            </a:r>
            <a:br>
              <a:rPr lang="ru-RU" dirty="0"/>
            </a:br>
            <a:endParaRPr lang="ru-RU" dirty="0"/>
          </a:p>
        </p:txBody>
      </p:sp>
    </p:spTree>
    <p:extLst>
      <p:ext uri="{BB962C8B-B14F-4D97-AF65-F5344CB8AC3E}">
        <p14:creationId xmlns:p14="http://schemas.microsoft.com/office/powerpoint/2010/main" val="7765600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928992" cy="6394722"/>
          </a:xfrm>
        </p:spPr>
        <p:txBody>
          <a:bodyPr>
            <a:normAutofit fontScale="90000"/>
          </a:bodyPr>
          <a:lstStyle/>
          <a:p>
            <a:r>
              <a:rPr lang="ru-RU" sz="3600" dirty="0">
                <a:latin typeface="Times New Roman" pitchFamily="18" charset="0"/>
                <a:cs typeface="Times New Roman" pitchFamily="18" charset="0"/>
              </a:rPr>
              <a:t>В случае усиленного внимания к потоку денежной наличности (серые стрелки) оптимальной считается траектория развития позиций организации из нижних правых клеток матрицы </a:t>
            </a:r>
            <a:r>
              <a:rPr lang="ru-RU" sz="3600" dirty="0" err="1">
                <a:latin typeface="Times New Roman" pitchFamily="18" charset="0"/>
                <a:cs typeface="Times New Roman" pitchFamily="18" charset="0"/>
              </a:rPr>
              <a:t>Shell</a:t>
            </a:r>
            <a:r>
              <a:rPr lang="ru-RU" sz="3600" dirty="0">
                <a:latin typeface="Times New Roman" pitchFamily="18" charset="0"/>
                <a:cs typeface="Times New Roman" pitchFamily="18" charset="0"/>
              </a:rPr>
              <a:t>/DPM к верхним левым. Это означает, что денежная наличность, порожденная организацией на стадиях Генератора денежной наличности и Частичного свертывания, используется для инвестиций в такие бизнес-области, которым соответствуют позиции Удвоения объема производства и Усиления конкурентных преимуществ. </a:t>
            </a:r>
            <a:r>
              <a:rPr lang="ru-RU" dirty="0"/>
              <a:t/>
            </a:r>
            <a:br>
              <a:rPr lang="ru-RU" dirty="0"/>
            </a:br>
            <a:endParaRPr lang="ru-RU" dirty="0"/>
          </a:p>
        </p:txBody>
      </p:sp>
    </p:spTree>
    <p:extLst>
      <p:ext uri="{BB962C8B-B14F-4D97-AF65-F5344CB8AC3E}">
        <p14:creationId xmlns:p14="http://schemas.microsoft.com/office/powerpoint/2010/main" val="36382562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60648"/>
            <a:ext cx="8507288" cy="6466730"/>
          </a:xfrm>
        </p:spPr>
        <p:txBody>
          <a:bodyPr>
            <a:normAutofit/>
          </a:bodyPr>
          <a:lstStyle/>
          <a:p>
            <a:r>
              <a:rPr lang="ru-RU" sz="3200" dirty="0">
                <a:latin typeface="Times New Roman" pitchFamily="18" charset="0"/>
                <a:cs typeface="Times New Roman" pitchFamily="18" charset="0"/>
              </a:rPr>
              <a:t>Один из основных плюсов модели </a:t>
            </a:r>
            <a:r>
              <a:rPr lang="ru-RU" sz="3200" dirty="0" err="1">
                <a:latin typeface="Times New Roman" pitchFamily="18" charset="0"/>
                <a:cs typeface="Times New Roman" pitchFamily="18" charset="0"/>
              </a:rPr>
              <a:t>Shell</a:t>
            </a:r>
            <a:r>
              <a:rPr lang="ru-RU" sz="3200" dirty="0">
                <a:latin typeface="Times New Roman" pitchFamily="18" charset="0"/>
                <a:cs typeface="Times New Roman" pitchFamily="18" charset="0"/>
              </a:rPr>
              <a:t>/DPM состоит в том, что она решает проблемы объединения качественных и количественных переменных в единую параметрическую систему. В отличие от матрицы BCG, она не зависит непосредственно от статистической связи между рыночной долей и прибыльностью бизнеса. </a:t>
            </a:r>
            <a:br>
              <a:rPr lang="ru-RU" sz="3200" dirty="0">
                <a:latin typeface="Times New Roman" pitchFamily="18" charset="0"/>
                <a:cs typeface="Times New Roman" pitchFamily="18" charset="0"/>
              </a:rPr>
            </a:b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val="28968172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8964488" cy="6322714"/>
          </a:xfrm>
        </p:spPr>
        <p:txBody>
          <a:bodyPr>
            <a:normAutofit fontScale="90000"/>
          </a:bodyPr>
          <a:lstStyle/>
          <a:p>
            <a:r>
              <a:rPr lang="ru-RU" sz="3600" b="1" dirty="0" smtClean="0">
                <a:latin typeface="Times New Roman" pitchFamily="18" charset="0"/>
                <a:cs typeface="Times New Roman" pitchFamily="18" charset="0"/>
              </a:rPr>
              <a:t>4. Матрица </a:t>
            </a:r>
            <a:r>
              <a:rPr lang="ru-RU" sz="3600" b="1" dirty="0">
                <a:latin typeface="Times New Roman" pitchFamily="18" charset="0"/>
                <a:cs typeface="Times New Roman" pitchFamily="18" charset="0"/>
              </a:rPr>
              <a:t>Артура Д</a:t>
            </a:r>
            <a:r>
              <a:rPr lang="en-US" sz="3600" b="1" dirty="0">
                <a:latin typeface="Times New Roman" pitchFamily="18" charset="0"/>
                <a:cs typeface="Times New Roman" pitchFamily="18" charset="0"/>
              </a:rPr>
              <a:t>. </a:t>
            </a:r>
            <a:r>
              <a:rPr lang="ru-RU" sz="3600" b="1" dirty="0" err="1">
                <a:latin typeface="Times New Roman" pitchFamily="18" charset="0"/>
                <a:cs typeface="Times New Roman" pitchFamily="18" charset="0"/>
              </a:rPr>
              <a:t>Литтла</a:t>
            </a:r>
            <a:r>
              <a:rPr lang="en-US" sz="3600" b="1" dirty="0">
                <a:latin typeface="Times New Roman" pitchFamily="18" charset="0"/>
                <a:cs typeface="Times New Roman" pitchFamily="18" charset="0"/>
              </a:rPr>
              <a:t> (Arthur D. Little / Life Cycle)</a:t>
            </a:r>
            <a:r>
              <a:rPr lang="ru-RU" sz="3600" dirty="0">
                <a:latin typeface="Times New Roman" pitchFamily="18" charset="0"/>
                <a:cs typeface="Times New Roman" pitchFamily="18" charset="0"/>
              </a:rPr>
              <a:t/>
            </a:r>
            <a:br>
              <a:rPr lang="ru-RU" sz="3600" dirty="0">
                <a:latin typeface="Times New Roman" pitchFamily="18" charset="0"/>
                <a:cs typeface="Times New Roman" pitchFamily="18" charset="0"/>
              </a:rPr>
            </a:br>
            <a:r>
              <a:rPr lang="ru-RU" sz="3600" dirty="0">
                <a:latin typeface="Times New Roman" pitchFamily="18" charset="0"/>
                <a:cs typeface="Times New Roman" pitchFamily="18" charset="0"/>
              </a:rPr>
              <a:t>В данной матрице ситуация на рынке описывается от зарождения до старения (поэтому в названии матрицы присутствует понятие «</a:t>
            </a:r>
            <a:r>
              <a:rPr lang="en-US" sz="3600" dirty="0">
                <a:latin typeface="Times New Roman" pitchFamily="18" charset="0"/>
                <a:cs typeface="Times New Roman" pitchFamily="18" charset="0"/>
              </a:rPr>
              <a:t>Life Cycle</a:t>
            </a:r>
            <a:r>
              <a:rPr lang="ru-RU" sz="3600" dirty="0">
                <a:latin typeface="Times New Roman" pitchFamily="18" charset="0"/>
                <a:cs typeface="Times New Roman" pitchFamily="18" charset="0"/>
              </a:rPr>
              <a:t>» т.е. жизненный цикл), а конкурентное положение имеет пять категорий – от слабого до доминирующего</a:t>
            </a:r>
            <a:r>
              <a:rPr lang="ru-RU" sz="3600" dirty="0" smtClean="0">
                <a:latin typeface="Times New Roman" pitchFamily="18" charset="0"/>
                <a:cs typeface="Times New Roman" pitchFamily="18" charset="0"/>
              </a:rPr>
              <a:t>.</a:t>
            </a:r>
            <a:br>
              <a:rPr lang="ru-RU" sz="3600" dirty="0" smtClean="0">
                <a:latin typeface="Times New Roman" pitchFamily="18" charset="0"/>
                <a:cs typeface="Times New Roman" pitchFamily="18" charset="0"/>
              </a:rPr>
            </a:br>
            <a:r>
              <a:rPr lang="ru-RU" sz="3600" dirty="0">
                <a:latin typeface="Times New Roman" pitchFamily="18" charset="0"/>
                <a:cs typeface="Times New Roman" pitchFamily="18" charset="0"/>
              </a:rPr>
              <a:t/>
            </a:r>
            <a:br>
              <a:rPr lang="ru-RU" sz="3600" dirty="0">
                <a:latin typeface="Times New Roman" pitchFamily="18" charset="0"/>
                <a:cs typeface="Times New Roman" pitchFamily="18" charset="0"/>
              </a:rPr>
            </a:br>
            <a:r>
              <a:rPr lang="ru-RU" sz="3600" dirty="0">
                <a:latin typeface="Times New Roman" pitchFamily="18" charset="0"/>
                <a:cs typeface="Times New Roman" pitchFamily="18" charset="0"/>
              </a:rPr>
              <a:t>Задача матрицы – установить пригодность конкретных стратегий в привязке к двум измерениям.</a:t>
            </a:r>
            <a:r>
              <a:rPr lang="ru-RU" dirty="0"/>
              <a:t/>
            </a:r>
            <a:br>
              <a:rPr lang="ru-RU" dirty="0"/>
            </a:br>
            <a:endParaRPr lang="ru-RU" dirty="0"/>
          </a:p>
        </p:txBody>
      </p:sp>
    </p:spTree>
    <p:extLst>
      <p:ext uri="{BB962C8B-B14F-4D97-AF65-F5344CB8AC3E}">
        <p14:creationId xmlns:p14="http://schemas.microsoft.com/office/powerpoint/2010/main" val="2346898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706090"/>
          </a:xfrm>
        </p:spPr>
        <p:txBody>
          <a:bodyPr>
            <a:noAutofit/>
          </a:bodyPr>
          <a:lstStyle/>
          <a:p>
            <a:r>
              <a:rPr lang="ru-RU" sz="2800" dirty="0">
                <a:latin typeface="Times New Roman" pitchFamily="18" charset="0"/>
                <a:cs typeface="Times New Roman" pitchFamily="18" charset="0"/>
              </a:rPr>
              <a:t>Рис. 4. Матрица </a:t>
            </a:r>
            <a:r>
              <a:rPr lang="en-US" sz="2800" cap="all" dirty="0">
                <a:latin typeface="Times New Roman" pitchFamily="18" charset="0"/>
                <a:cs typeface="Times New Roman" pitchFamily="18" charset="0"/>
              </a:rPr>
              <a:t>«ADL/LC»</a:t>
            </a:r>
            <a:r>
              <a:rPr lang="en-US" sz="2800" dirty="0">
                <a:latin typeface="Times New Roman" pitchFamily="18" charset="0"/>
                <a:cs typeface="Times New Roman" pitchFamily="18" charset="0"/>
              </a:rPr>
              <a:t>(Arthur D. Little / Lifecycle)</a:t>
            </a:r>
            <a:r>
              <a:rPr lang="ru-RU" sz="3200" dirty="0">
                <a:latin typeface="Times New Roman" pitchFamily="18" charset="0"/>
                <a:cs typeface="Times New Roman" pitchFamily="18" charset="0"/>
              </a:rPr>
              <a:t/>
            </a:r>
            <a:br>
              <a:rPr lang="ru-RU" sz="3200" dirty="0">
                <a:latin typeface="Times New Roman" pitchFamily="18" charset="0"/>
                <a:cs typeface="Times New Roman" pitchFamily="18" charset="0"/>
              </a:rPr>
            </a:br>
            <a:endParaRPr lang="ru-RU" sz="3200"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1" y="764704"/>
            <a:ext cx="8496944" cy="5832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4979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6394722"/>
          </a:xfrm>
        </p:spPr>
        <p:txBody>
          <a:bodyPr>
            <a:noAutofit/>
          </a:bodyPr>
          <a:lstStyle/>
          <a:p>
            <a:r>
              <a:rPr lang="ru-RU" sz="3200" dirty="0">
                <a:latin typeface="Times New Roman" pitchFamily="18" charset="0"/>
                <a:cs typeface="Times New Roman" pitchFamily="18" charset="0"/>
              </a:rPr>
              <a:t>На второй из </a:t>
            </a:r>
            <a:r>
              <a:rPr lang="ru-RU" sz="3200" dirty="0" smtClean="0">
                <a:latin typeface="Times New Roman" pitchFamily="18" charset="0"/>
                <a:cs typeface="Times New Roman" pitchFamily="18" charset="0"/>
              </a:rPr>
              <a:t>стадии руководство:</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1. формирует </a:t>
            </a:r>
            <a:r>
              <a:rPr lang="ru-RU" sz="3200" dirty="0">
                <a:latin typeface="Times New Roman" pitchFamily="18" charset="0"/>
                <a:cs typeface="Times New Roman" pitchFamily="18" charset="0"/>
              </a:rPr>
              <a:t>и оценивает альтернативные варианты развития </a:t>
            </a:r>
            <a:r>
              <a:rPr lang="ru-RU" sz="3200" dirty="0" smtClean="0">
                <a:latin typeface="Times New Roman" pitchFamily="18" charset="0"/>
                <a:cs typeface="Times New Roman" pitchFamily="18" charset="0"/>
              </a:rPr>
              <a:t>организации</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2. осуществляет </a:t>
            </a:r>
            <a:r>
              <a:rPr lang="ru-RU" sz="3200" dirty="0">
                <a:latin typeface="Times New Roman" pitchFamily="18" charset="0"/>
                <a:cs typeface="Times New Roman" pitchFamily="18" charset="0"/>
              </a:rPr>
              <a:t>выбор оптимальной стратегической альтернативы для </a:t>
            </a:r>
            <a:r>
              <a:rPr lang="ru-RU" sz="3200" dirty="0" smtClean="0">
                <a:latin typeface="Times New Roman" pitchFamily="18" charset="0"/>
                <a:cs typeface="Times New Roman" pitchFamily="18" charset="0"/>
              </a:rPr>
              <a:t>реализации</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 </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3. использует </a:t>
            </a:r>
            <a:r>
              <a:rPr lang="ru-RU" sz="3200" dirty="0">
                <a:latin typeface="Times New Roman" pitchFamily="18" charset="0"/>
                <a:cs typeface="Times New Roman" pitchFamily="18" charset="0"/>
              </a:rPr>
              <a:t>специальный инструментарий, включающий количественные методы прогнозирования, разработку сценариев будущего, портфельный анализ. Эти методы предвидения изменений повышают гибкость организации.</a:t>
            </a:r>
          </a:p>
        </p:txBody>
      </p:sp>
    </p:spTree>
    <p:extLst>
      <p:ext uri="{BB962C8B-B14F-4D97-AF65-F5344CB8AC3E}">
        <p14:creationId xmlns:p14="http://schemas.microsoft.com/office/powerpoint/2010/main" val="25474835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692696"/>
            <a:ext cx="8892479" cy="5760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00425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6583362"/>
          </a:xfrm>
        </p:spPr>
        <p:txBody>
          <a:bodyPr>
            <a:normAutofit fontScale="90000"/>
          </a:bodyPr>
          <a:lstStyle/>
          <a:p>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Базовая </a:t>
            </a:r>
            <a:r>
              <a:rPr lang="ru-RU" sz="2700" dirty="0">
                <a:latin typeface="Times New Roman" pitchFamily="18" charset="0"/>
                <a:cs typeface="Times New Roman" pitchFamily="18" charset="0"/>
              </a:rPr>
              <a:t>концепция модели ADL состоит в том, что </a:t>
            </a:r>
            <a:r>
              <a:rPr lang="ru-RU" sz="2700" b="1" dirty="0">
                <a:latin typeface="Times New Roman" pitchFamily="18" charset="0"/>
                <a:cs typeface="Times New Roman" pitchFamily="18" charset="0"/>
              </a:rPr>
              <a:t>бизнес-портфель корпорации</a:t>
            </a:r>
            <a:r>
              <a:rPr lang="ru-RU" sz="2700" dirty="0">
                <a:latin typeface="Times New Roman" pitchFamily="18" charset="0"/>
                <a:cs typeface="Times New Roman" pitchFamily="18" charset="0"/>
              </a:rPr>
              <a:t>, определяемый стадией жизненного цикла и конкурентным положением, </a:t>
            </a:r>
            <a:r>
              <a:rPr lang="ru-RU" sz="2700" b="1" dirty="0">
                <a:latin typeface="Times New Roman" pitchFamily="18" charset="0"/>
                <a:cs typeface="Times New Roman" pitchFamily="18" charset="0"/>
              </a:rPr>
              <a:t>должен быть сбалансированным</a:t>
            </a:r>
            <a:r>
              <a:rPr lang="ru-RU" sz="2700" dirty="0">
                <a:latin typeface="Times New Roman" pitchFamily="18" charset="0"/>
                <a:cs typeface="Times New Roman" pitchFamily="18" charset="0"/>
              </a:rPr>
              <a:t>.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Сбалансированный </a:t>
            </a:r>
            <a:r>
              <a:rPr lang="ru-RU" sz="2700" dirty="0">
                <a:latin typeface="Times New Roman" pitchFamily="18" charset="0"/>
                <a:cs typeface="Times New Roman" pitchFamily="18" charset="0"/>
              </a:rPr>
              <a:t>портфель согласно концепции модели ADL имеет следующие особенности: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Виды бизнеса находятся в различных стадиях своего жизненного цикла.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Поток </a:t>
            </a:r>
            <a:r>
              <a:rPr lang="ru-RU" sz="2700" dirty="0">
                <a:latin typeface="Times New Roman" pitchFamily="18" charset="0"/>
                <a:cs typeface="Times New Roman" pitchFamily="18" charset="0"/>
              </a:rPr>
              <a:t>денежной наличности положителен или, по крайней мере, выполняется равенство: сумма денежной наличности, генерируемой зрелыми или стареющими видами бизнеса равна сумме, расходуемой на развитие зарождающихся и растущих видов бизнеса.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Чем </a:t>
            </a:r>
            <a:r>
              <a:rPr lang="ru-RU" sz="2700" dirty="0">
                <a:latin typeface="Times New Roman" pitchFamily="18" charset="0"/>
                <a:cs typeface="Times New Roman" pitchFamily="18" charset="0"/>
              </a:rPr>
              <a:t>больше видов бизнеса, занимающих ведущее, сильное или благоприятное (заметное) положение, тем лучше бизнес-портфель корпорации. </a:t>
            </a:r>
            <a:r>
              <a:rPr lang="ru-RU" dirty="0"/>
              <a:t/>
            </a:r>
            <a:br>
              <a:rPr lang="ru-RU" dirty="0"/>
            </a:br>
            <a:endParaRPr lang="ru-RU" dirty="0"/>
          </a:p>
        </p:txBody>
      </p:sp>
    </p:spTree>
    <p:extLst>
      <p:ext uri="{BB962C8B-B14F-4D97-AF65-F5344CB8AC3E}">
        <p14:creationId xmlns:p14="http://schemas.microsoft.com/office/powerpoint/2010/main" val="3699485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8964488" cy="6394722"/>
          </a:xfrm>
        </p:spPr>
        <p:txBody>
          <a:bodyPr>
            <a:normAutofit fontScale="90000"/>
          </a:bodyPr>
          <a:lstStyle/>
          <a:p>
            <a:r>
              <a:rPr lang="ru-RU" sz="3100" dirty="0">
                <a:latin typeface="Times New Roman" pitchFamily="18" charset="0"/>
                <a:cs typeface="Times New Roman" pitchFamily="18" charset="0"/>
              </a:rPr>
              <a:t>Портфель, состоящий только из </a:t>
            </a:r>
            <a:r>
              <a:rPr lang="ru-RU" sz="3100" u="sng" dirty="0">
                <a:latin typeface="Times New Roman" pitchFamily="18" charset="0"/>
                <a:cs typeface="Times New Roman" pitchFamily="18" charset="0"/>
              </a:rPr>
              <a:t>зрелых и стареющих</a:t>
            </a:r>
            <a:r>
              <a:rPr lang="ru-RU" sz="3100" dirty="0">
                <a:latin typeface="Times New Roman" pitchFamily="18" charset="0"/>
                <a:cs typeface="Times New Roman" pitchFamily="18" charset="0"/>
              </a:rPr>
              <a:t> видов бизнеса с жизнеспособными конкурентными позициями, вероятно, будет на каком-то этапе давать положительный поток денежной наличности и высокую норму прибыли, но перспективным в более длительной перспективе его назвать нельзя. </a:t>
            </a: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smtClean="0">
                <a:latin typeface="Times New Roman" pitchFamily="18" charset="0"/>
                <a:cs typeface="Times New Roman" pitchFamily="18" charset="0"/>
              </a:rPr>
              <a:t>Портфель</a:t>
            </a:r>
            <a:r>
              <a:rPr lang="ru-RU" sz="3100" dirty="0">
                <a:latin typeface="Times New Roman" pitchFamily="18" charset="0"/>
                <a:cs typeface="Times New Roman" pitchFamily="18" charset="0"/>
              </a:rPr>
              <a:t>, объединяющий только </a:t>
            </a:r>
            <a:r>
              <a:rPr lang="ru-RU" sz="3100" u="sng" dirty="0">
                <a:latin typeface="Times New Roman" pitchFamily="18" charset="0"/>
                <a:cs typeface="Times New Roman" pitchFamily="18" charset="0"/>
              </a:rPr>
              <a:t>зарождающиеся и растущие</a:t>
            </a:r>
            <a:r>
              <a:rPr lang="ru-RU" sz="3100" dirty="0">
                <a:latin typeface="Times New Roman" pitchFamily="18" charset="0"/>
                <a:cs typeface="Times New Roman" pitchFamily="18" charset="0"/>
              </a:rPr>
              <a:t> виды бизнеса, имеет хорошие перспективы, но может в данный момент иметь отрицательный поток денежной наличности.</a:t>
            </a:r>
            <a:r>
              <a:rPr lang="ru-RU" dirty="0"/>
              <a:t/>
            </a:r>
            <a:br>
              <a:rPr lang="ru-RU" dirty="0"/>
            </a:br>
            <a:endParaRPr lang="ru-RU" dirty="0"/>
          </a:p>
        </p:txBody>
      </p:sp>
    </p:spTree>
    <p:extLst>
      <p:ext uri="{BB962C8B-B14F-4D97-AF65-F5344CB8AC3E}">
        <p14:creationId xmlns:p14="http://schemas.microsoft.com/office/powerpoint/2010/main" val="40691681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928992" cy="6466730"/>
          </a:xfrm>
        </p:spPr>
        <p:txBody>
          <a:bodyPr>
            <a:normAutofit/>
          </a:bodyPr>
          <a:lstStyle/>
          <a:p>
            <a:r>
              <a:rPr lang="ru-RU" sz="2800" b="1" dirty="0" smtClean="0">
                <a:latin typeface="Times New Roman" pitchFamily="18" charset="0"/>
                <a:cs typeface="Times New Roman" pitchFamily="18" charset="0"/>
              </a:rPr>
              <a:t>5. Матрица </a:t>
            </a:r>
            <a:r>
              <a:rPr lang="ru-RU" sz="2800" b="1" dirty="0">
                <a:latin typeface="Times New Roman" pitchFamily="18" charset="0"/>
                <a:cs typeface="Times New Roman" pitchFamily="18" charset="0"/>
              </a:rPr>
              <a:t>Игоря </a:t>
            </a:r>
            <a:r>
              <a:rPr lang="ru-RU" sz="2800" b="1" dirty="0" err="1">
                <a:latin typeface="Times New Roman" pitchFamily="18" charset="0"/>
                <a:cs typeface="Times New Roman" pitchFamily="18" charset="0"/>
              </a:rPr>
              <a:t>Ансоффа</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Разновидностью портфельных матриц является матрица изве­стного американского специалиста по стратегическому менеджмен­ту Игоря </a:t>
            </a:r>
            <a:r>
              <a:rPr lang="ru-RU" sz="2800" dirty="0" err="1">
                <a:latin typeface="Times New Roman" pitchFamily="18" charset="0"/>
                <a:cs typeface="Times New Roman" pitchFamily="18" charset="0"/>
              </a:rPr>
              <a:t>Ансоффа</a:t>
            </a:r>
            <a:r>
              <a:rPr lang="ru-RU" sz="2800" dirty="0">
                <a:latin typeface="Times New Roman" pitchFamily="18" charset="0"/>
                <a:cs typeface="Times New Roman" pitchFamily="18" charset="0"/>
              </a:rPr>
              <a:t>, предназначенная для описания возможных стра­тегий предприятия в условиях растущего рынка. </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rPr>
              <a:t>При </a:t>
            </a:r>
            <a:r>
              <a:rPr lang="ru-RU" sz="2800" dirty="0">
                <a:latin typeface="Times New Roman" pitchFamily="18" charset="0"/>
                <a:cs typeface="Times New Roman" pitchFamily="18" charset="0"/>
              </a:rPr>
              <a:t>выборе направлений роста у предприятия есть несколько стратеги­ческих альтернатив, стратегия совершенствования деятельности, то­варной экспансии (разработка новых или совершенствование суще­ствующих продуктов), развития рынка, </a:t>
            </a:r>
            <a:r>
              <a:rPr lang="ru-RU" sz="2800" dirty="0" smtClean="0">
                <a:latin typeface="Times New Roman" pitchFamily="18" charset="0"/>
                <a:cs typeface="Times New Roman" pitchFamily="18" charset="0"/>
              </a:rPr>
              <a:t>диверсификации.</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42179605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784976" cy="778098"/>
          </a:xfrm>
        </p:spPr>
        <p:txBody>
          <a:bodyPr>
            <a:noAutofit/>
          </a:bodyPr>
          <a:lstStyle/>
          <a:p>
            <a:r>
              <a:rPr lang="ru-RU" sz="3200" dirty="0">
                <a:latin typeface="Times New Roman" pitchFamily="18" charset="0"/>
                <a:cs typeface="Times New Roman" pitchFamily="18" charset="0"/>
              </a:rPr>
              <a:t>Рис. 5. Матрица И. </a:t>
            </a:r>
            <a:r>
              <a:rPr lang="ru-RU" sz="3200" dirty="0" err="1">
                <a:latin typeface="Times New Roman" pitchFamily="18" charset="0"/>
                <a:cs typeface="Times New Roman" pitchFamily="18" charset="0"/>
              </a:rPr>
              <a:t>Ансоффа</a:t>
            </a:r>
            <a:r>
              <a:rPr lang="ru-RU" sz="3200" dirty="0">
                <a:latin typeface="Times New Roman" pitchFamily="18" charset="0"/>
                <a:cs typeface="Times New Roman" pitchFamily="18" charset="0"/>
              </a:rPr>
              <a:t/>
            </a:r>
            <a:br>
              <a:rPr lang="ru-RU" sz="3200" dirty="0">
                <a:latin typeface="Times New Roman" pitchFamily="18" charset="0"/>
                <a:cs typeface="Times New Roman" pitchFamily="18" charset="0"/>
              </a:rPr>
            </a:br>
            <a:endParaRPr lang="ru-RU" sz="3200" dirty="0">
              <a:latin typeface="Times New Roman" pitchFamily="18" charset="0"/>
              <a:cs typeface="Times New Roman" pitchFamily="18" charset="0"/>
            </a:endParaRPr>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1628800"/>
            <a:ext cx="9036495" cy="3816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3168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6394722"/>
          </a:xfrm>
        </p:spPr>
        <p:txBody>
          <a:bodyPr>
            <a:normAutofit fontScale="90000"/>
          </a:bodyPr>
          <a:lstStyle/>
          <a:p>
            <a:r>
              <a:rPr lang="ru-RU" sz="3200" b="1" dirty="0">
                <a:latin typeface="Times New Roman" pitchFamily="18" charset="0"/>
                <a:cs typeface="Times New Roman" pitchFamily="18" charset="0"/>
              </a:rPr>
              <a:t>Стратегии совершенствования деятельности</a:t>
            </a:r>
            <a:r>
              <a:rPr lang="ru-RU" sz="3200" dirty="0">
                <a:latin typeface="Times New Roman" pitchFamily="18" charset="0"/>
                <a:cs typeface="Times New Roman" pitchFamily="18" charset="0"/>
              </a:rPr>
              <a:t>. При выборе дан­ной стратегии предприятию рекомендуется провести рационализацию производства и </a:t>
            </a:r>
            <a:r>
              <a:rPr lang="ru-RU" sz="3200" dirty="0" smtClean="0">
                <a:latin typeface="Times New Roman" pitchFamily="18" charset="0"/>
                <a:cs typeface="Times New Roman" pitchFamily="18" charset="0"/>
              </a:rPr>
              <a:t>сбыта:</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1. провести </a:t>
            </a:r>
            <a:r>
              <a:rPr lang="ru-RU" sz="3200" dirty="0">
                <a:latin typeface="Times New Roman" pitchFamily="18" charset="0"/>
                <a:cs typeface="Times New Roman" pitchFamily="18" charset="0"/>
              </a:rPr>
              <a:t>изучение целевого рынка </a:t>
            </a:r>
            <a:r>
              <a:rPr lang="ru-RU" sz="3200" dirty="0" smtClean="0">
                <a:latin typeface="Times New Roman" pitchFamily="18" charset="0"/>
                <a:cs typeface="Times New Roman" pitchFamily="18" charset="0"/>
              </a:rPr>
              <a:t>предприятия;</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2. разрабо­тать </a:t>
            </a:r>
            <a:r>
              <a:rPr lang="ru-RU" sz="3200" dirty="0">
                <a:latin typeface="Times New Roman" pitchFamily="18" charset="0"/>
                <a:cs typeface="Times New Roman" pitchFamily="18" charset="0"/>
              </a:rPr>
              <a:t>мероприятия по продвижению продукции и увеличению эффек­тивности деятельности на существующем </a:t>
            </a:r>
            <a:r>
              <a:rPr lang="ru-RU" sz="3200" dirty="0" smtClean="0">
                <a:latin typeface="Times New Roman" pitchFamily="18" charset="0"/>
                <a:cs typeface="Times New Roman" pitchFamily="18" charset="0"/>
              </a:rPr>
              <a:t>рынке; </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3. снижение </a:t>
            </a:r>
            <a:r>
              <a:rPr lang="ru-RU" sz="3200" dirty="0">
                <a:latin typeface="Times New Roman" pitchFamily="18" charset="0"/>
                <a:cs typeface="Times New Roman" pitchFamily="18" charset="0"/>
              </a:rPr>
              <a:t>себестоимости, реклама, сервис, предоставление торго­вых скидок. </a:t>
            </a: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ru-RU" sz="3200" dirty="0">
                <a:latin typeface="Times New Roman" pitchFamily="18" charset="0"/>
                <a:cs typeface="Times New Roman" pitchFamily="18" charset="0"/>
              </a:rPr>
              <a:t/>
            </a:r>
            <a:br>
              <a:rPr lang="ru-RU" sz="3200" dirty="0">
                <a:latin typeface="Times New Roman" pitchFamily="18" charset="0"/>
                <a:cs typeface="Times New Roman" pitchFamily="18" charset="0"/>
              </a:rPr>
            </a:br>
            <a:r>
              <a:rPr lang="ru-RU" sz="3200" dirty="0" smtClean="0">
                <a:latin typeface="Times New Roman" pitchFamily="18" charset="0"/>
                <a:cs typeface="Times New Roman" pitchFamily="18" charset="0"/>
              </a:rPr>
              <a:t>Эта </a:t>
            </a:r>
            <a:r>
              <a:rPr lang="ru-RU" sz="3200" dirty="0">
                <a:latin typeface="Times New Roman" pitchFamily="18" charset="0"/>
                <a:cs typeface="Times New Roman" pitchFamily="18" charset="0"/>
              </a:rPr>
              <a:t>стратегия направлена на улучшение деятельности предприятия, она эффективна при растущем или ненасыщенном рынке. </a:t>
            </a:r>
          </a:p>
        </p:txBody>
      </p:sp>
    </p:spTree>
    <p:extLst>
      <p:ext uri="{BB962C8B-B14F-4D97-AF65-F5344CB8AC3E}">
        <p14:creationId xmlns:p14="http://schemas.microsoft.com/office/powerpoint/2010/main" val="4029849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6466730"/>
          </a:xfrm>
        </p:spPr>
        <p:txBody>
          <a:bodyPr>
            <a:normAutofit fontScale="90000"/>
          </a:bodyPr>
          <a:lstStyle/>
          <a:p>
            <a:r>
              <a:rPr lang="ru-RU" sz="2700" b="1" dirty="0" smtClean="0">
                <a:latin typeface="Times New Roman" pitchFamily="18" charset="0"/>
                <a:cs typeface="Times New Roman" pitchFamily="18" charset="0"/>
              </a:rPr>
              <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Альтернативы </a:t>
            </a:r>
            <a:r>
              <a:rPr lang="ru-RU" sz="2700" b="1" dirty="0">
                <a:latin typeface="Times New Roman" pitchFamily="18" charset="0"/>
                <a:cs typeface="Times New Roman" pitchFamily="18" charset="0"/>
              </a:rPr>
              <a:t>интенсивного роста</a:t>
            </a:r>
            <a:r>
              <a:rPr lang="ru-RU" sz="2700" dirty="0">
                <a:latin typeface="Times New Roman" pitchFamily="18" charset="0"/>
                <a:cs typeface="Times New Roman" pitchFamily="18" charset="0"/>
              </a:rPr>
              <a:t>:</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развитие первичного спроса путем привлечения новых пользо­вателей товара, побуждения покупателей к более частому использованию или к большему разовому потреблению, поиск новых возможности использования товара</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увеличение доли рынка за счет привлечения покупателей фирм-конкурентов посредством активных маркетинговых мероприятии развития сбытовой сети, использования стимулирующих мероприятии гибкой ценовой политики, развития сервисных услуг и т.д. Обычно эта стратегия используется на стадии зрелости жизненного цикла товара</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увеличение доли рынка путем слияния или поглощения фирм-конкурентов</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рационализация рынка — фокусирование на рентабельных рыночных сегментах, уход из некоторых сегментов рынка, повышение эффективности продаж.</a:t>
            </a:r>
            <a:r>
              <a:rPr lang="ru-RU" dirty="0"/>
              <a:t/>
            </a:r>
            <a:br>
              <a:rPr lang="ru-RU" dirty="0"/>
            </a:br>
            <a:endParaRPr lang="ru-RU" dirty="0"/>
          </a:p>
        </p:txBody>
      </p:sp>
    </p:spTree>
    <p:extLst>
      <p:ext uri="{BB962C8B-B14F-4D97-AF65-F5344CB8AC3E}">
        <p14:creationId xmlns:p14="http://schemas.microsoft.com/office/powerpoint/2010/main" val="15819844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6466730"/>
          </a:xfrm>
        </p:spPr>
        <p:txBody>
          <a:bodyPr>
            <a:normAutofit/>
          </a:bodyPr>
          <a:lstStyle/>
          <a:p>
            <a:r>
              <a:rPr lang="ru-RU" sz="3100" b="1" dirty="0">
                <a:latin typeface="Times New Roman" pitchFamily="18" charset="0"/>
                <a:cs typeface="Times New Roman" pitchFamily="18" charset="0"/>
              </a:rPr>
              <a:t>Товарная экспансия</a:t>
            </a:r>
            <a:r>
              <a:rPr lang="ru-RU" sz="3100" dirty="0">
                <a:latin typeface="Times New Roman" pitchFamily="18" charset="0"/>
                <a:cs typeface="Times New Roman" pitchFamily="18" charset="0"/>
              </a:rPr>
              <a:t> — стратегия разработки новых/совершенствования существующих товаров с целью увеличения продаж. Предприятие может осуществлять такую стратегию на уже известном </a:t>
            </a:r>
            <a:r>
              <a:rPr lang="ru-RU" sz="3100" dirty="0" smtClean="0">
                <a:latin typeface="Times New Roman" pitchFamily="18" charset="0"/>
                <a:cs typeface="Times New Roman" pitchFamily="18" charset="0"/>
              </a:rPr>
              <a:t>рынке, </a:t>
            </a:r>
            <a:r>
              <a:rPr lang="ru-RU" sz="3100" dirty="0">
                <a:latin typeface="Times New Roman" pitchFamily="18" charset="0"/>
                <a:cs typeface="Times New Roman" pitchFamily="18" charset="0"/>
              </a:rPr>
              <a:t>отыскивая и заполняя рыночные ниши.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Доход в этом случае обеспечивается за счет сохранения доли рынка в будущем. Такая стратегия наиболее предпочтительна с точки зрения минимизации риска, поскольку предприятие действует на знакомом рынке. </a:t>
            </a:r>
            <a:r>
              <a:rPr lang="ru-RU" dirty="0"/>
              <a:t/>
            </a:r>
            <a:br>
              <a:rPr lang="ru-RU" dirty="0"/>
            </a:br>
            <a:endParaRPr lang="ru-RU" dirty="0"/>
          </a:p>
        </p:txBody>
      </p:sp>
    </p:spTree>
    <p:extLst>
      <p:ext uri="{BB962C8B-B14F-4D97-AF65-F5344CB8AC3E}">
        <p14:creationId xmlns:p14="http://schemas.microsoft.com/office/powerpoint/2010/main" val="17075919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928992" cy="6322714"/>
          </a:xfrm>
        </p:spPr>
        <p:txBody>
          <a:bodyPr>
            <a:noAutofit/>
          </a:bodyPr>
          <a:lstStyle/>
          <a:p>
            <a:r>
              <a:rPr lang="ru-RU" sz="3600" dirty="0">
                <a:latin typeface="Times New Roman" pitchFamily="18" charset="0"/>
                <a:cs typeface="Times New Roman" pitchFamily="18" charset="0"/>
              </a:rPr>
              <a:t>Имеются следующие </a:t>
            </a:r>
            <a:r>
              <a:rPr lang="ru-RU" sz="3600" b="1" dirty="0">
                <a:latin typeface="Times New Roman" pitchFamily="18" charset="0"/>
                <a:cs typeface="Times New Roman" pitchFamily="18" charset="0"/>
              </a:rPr>
              <a:t>альтернативные варианты реализации стратегии</a:t>
            </a:r>
            <a:r>
              <a:rPr lang="ru-RU" sz="3600" dirty="0">
                <a:latin typeface="Times New Roman" pitchFamily="18" charset="0"/>
                <a:cs typeface="Times New Roman" pitchFamily="18" charset="0"/>
              </a:rPr>
              <a:t>:</a:t>
            </a:r>
            <a:br>
              <a:rPr lang="ru-RU" sz="3600" dirty="0">
                <a:latin typeface="Times New Roman" pitchFamily="18" charset="0"/>
                <a:cs typeface="Times New Roman" pitchFamily="18" charset="0"/>
              </a:rPr>
            </a:b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 </a:t>
            </a:r>
            <a:r>
              <a:rPr lang="ru-RU" sz="3600" dirty="0">
                <a:latin typeface="Times New Roman" pitchFamily="18" charset="0"/>
                <a:cs typeface="Times New Roman" pitchFamily="18" charset="0"/>
              </a:rPr>
              <a:t>добавление потребительных характеристик товара; </a:t>
            </a: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3600" dirty="0">
                <a:latin typeface="Times New Roman" pitchFamily="18" charset="0"/>
                <a:cs typeface="Times New Roman" pitchFamily="18" charset="0"/>
              </a:rPr>
              <a:t/>
            </a:r>
            <a:br>
              <a:rPr lang="ru-RU" sz="3600" dirty="0">
                <a:latin typeface="Times New Roman" pitchFamily="18" charset="0"/>
                <a:cs typeface="Times New Roman" pitchFamily="18" charset="0"/>
              </a:rPr>
            </a:br>
            <a:r>
              <a:rPr lang="ru-RU" sz="3600" dirty="0">
                <a:latin typeface="Times New Roman" pitchFamily="18" charset="0"/>
                <a:cs typeface="Times New Roman" pitchFamily="18" charset="0"/>
              </a:rPr>
              <a:t>• расширение товарной номенклатуры и ассортимента выпускаемой продукции.</a:t>
            </a:r>
            <a:br>
              <a:rPr lang="ru-RU" sz="3600" dirty="0">
                <a:latin typeface="Times New Roman" pitchFamily="18" charset="0"/>
                <a:cs typeface="Times New Roman" pitchFamily="18" charset="0"/>
              </a:rPr>
            </a:b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Важными </a:t>
            </a:r>
            <a:r>
              <a:rPr lang="ru-RU" sz="3600" dirty="0">
                <a:latin typeface="Times New Roman" pitchFamily="18" charset="0"/>
                <a:cs typeface="Times New Roman" pitchFamily="18" charset="0"/>
              </a:rPr>
              <a:t>инструментами товарной экспансии являются товарная политика предприятия и сегментация рынка.</a:t>
            </a:r>
            <a:endParaRPr lang="ru-RU" sz="3600" dirty="0"/>
          </a:p>
        </p:txBody>
      </p:sp>
    </p:spTree>
    <p:extLst>
      <p:ext uri="{BB962C8B-B14F-4D97-AF65-F5344CB8AC3E}">
        <p14:creationId xmlns:p14="http://schemas.microsoft.com/office/powerpoint/2010/main" val="27517173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6394722"/>
          </a:xfrm>
        </p:spPr>
        <p:txBody>
          <a:bodyPr>
            <a:normAutofit/>
          </a:bodyPr>
          <a:lstStyle/>
          <a:p>
            <a:r>
              <a:rPr lang="ru-RU" sz="3100" b="1" dirty="0">
                <a:latin typeface="Times New Roman" pitchFamily="18" charset="0"/>
                <a:cs typeface="Times New Roman" pitchFamily="18" charset="0"/>
              </a:rPr>
              <a:t>Стратегия развития рынка или рыночная экспансия</a:t>
            </a:r>
            <a:r>
              <a:rPr lang="ru-RU" sz="3100" dirty="0">
                <a:latin typeface="Times New Roman" pitchFamily="18" charset="0"/>
                <a:cs typeface="Times New Roman" pitchFamily="18" charset="0"/>
              </a:rPr>
              <a:t>. Данная стратегия направлена на поиск новых рынков/новых сегментов рынка для уже освоенных товаров.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Доход обеспечивается благодаря расширению рынка сбыта как в пределах географического региона, так и вне его. Такая стратегия связана со значительными затратами и более рискованна, чем обе предыдущие, но в перспективе более доходна. Однако выйти напрямую на новые географические рынки довольно трудно, так как они «чужие», заняты другими фирмами. </a:t>
            </a:r>
            <a:endParaRPr lang="ru-RU" dirty="0"/>
          </a:p>
        </p:txBody>
      </p:sp>
    </p:spTree>
    <p:extLst>
      <p:ext uri="{BB962C8B-B14F-4D97-AF65-F5344CB8AC3E}">
        <p14:creationId xmlns:p14="http://schemas.microsoft.com/office/powerpoint/2010/main" val="907646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322714"/>
          </a:xfrm>
        </p:spPr>
        <p:txBody>
          <a:bodyPr>
            <a:normAutofit fontScale="90000"/>
          </a:bodyPr>
          <a:lstStyle/>
          <a:p>
            <a:r>
              <a:rPr lang="ru-RU" sz="3200" dirty="0">
                <a:latin typeface="Times New Roman" pitchFamily="18" charset="0"/>
                <a:cs typeface="Times New Roman" pitchFamily="18" charset="0"/>
              </a:rPr>
              <a:t>А</a:t>
            </a:r>
            <a:r>
              <a:rPr lang="ru-RU" sz="3200" dirty="0" smtClean="0">
                <a:latin typeface="Times New Roman" pitchFamily="18" charset="0"/>
                <a:cs typeface="Times New Roman" pitchFamily="18" charset="0"/>
              </a:rPr>
              <a:t>нализ </a:t>
            </a:r>
            <a:r>
              <a:rPr lang="ru-RU" sz="3200" dirty="0">
                <a:latin typeface="Times New Roman" pitchFamily="18" charset="0"/>
                <a:cs typeface="Times New Roman" pitchFamily="18" charset="0"/>
              </a:rPr>
              <a:t>портфеля организации связан </a:t>
            </a:r>
            <a:r>
              <a:rPr lang="ru-RU" sz="3200" dirty="0" smtClean="0">
                <a:latin typeface="Times New Roman" pitchFamily="18" charset="0"/>
                <a:cs typeface="Times New Roman" pitchFamily="18" charset="0"/>
              </a:rPr>
              <a:t>с </a:t>
            </a:r>
            <a:r>
              <a:rPr lang="ru-RU" sz="3200" dirty="0">
                <a:latin typeface="Times New Roman" pitchFamily="18" charset="0"/>
                <a:cs typeface="Times New Roman" pitchFamily="18" charset="0"/>
              </a:rPr>
              <a:t>исследованием структуры, динамики и качества совокупности и отдельных бизнесов, осуществляемых диверсифицированной компанией. </a:t>
            </a: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ru-RU" sz="3200" dirty="0">
                <a:latin typeface="Times New Roman" pitchFamily="18" charset="0"/>
                <a:cs typeface="Times New Roman" pitchFamily="18" charset="0"/>
              </a:rPr>
              <a:t/>
            </a:r>
            <a:br>
              <a:rPr lang="ru-RU" sz="3200" dirty="0">
                <a:latin typeface="Times New Roman" pitchFamily="18" charset="0"/>
                <a:cs typeface="Times New Roman" pitchFamily="18" charset="0"/>
              </a:rPr>
            </a:br>
            <a:r>
              <a:rPr lang="ru-RU" sz="3200" dirty="0" smtClean="0">
                <a:latin typeface="Times New Roman" pitchFamily="18" charset="0"/>
                <a:cs typeface="Times New Roman" pitchFamily="18" charset="0"/>
              </a:rPr>
              <a:t>Методика </a:t>
            </a:r>
            <a:r>
              <a:rPr lang="ru-RU" sz="3200" dirty="0">
                <a:latin typeface="Times New Roman" pitchFamily="18" charset="0"/>
                <a:cs typeface="Times New Roman" pitchFamily="18" charset="0"/>
              </a:rPr>
              <a:t>анализа портфеля организации предполагает изучение так называемых стратегических единиц бизнеса (СЕБ). </a:t>
            </a: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ru-RU" sz="3200" dirty="0">
                <a:latin typeface="Times New Roman" pitchFamily="18" charset="0"/>
                <a:cs typeface="Times New Roman" pitchFamily="18" charset="0"/>
              </a:rPr>
              <a:t/>
            </a:r>
            <a:br>
              <a:rPr lang="ru-RU" sz="3200" dirty="0">
                <a:latin typeface="Times New Roman" pitchFamily="18" charset="0"/>
                <a:cs typeface="Times New Roman" pitchFamily="18" charset="0"/>
              </a:rPr>
            </a:br>
            <a:r>
              <a:rPr lang="ru-RU" sz="3200" dirty="0" smtClean="0">
                <a:latin typeface="Times New Roman" pitchFamily="18" charset="0"/>
                <a:cs typeface="Times New Roman" pitchFamily="18" charset="0"/>
              </a:rPr>
              <a:t>Методы </a:t>
            </a:r>
            <a:r>
              <a:rPr lang="ru-RU" sz="3200" dirty="0">
                <a:latin typeface="Times New Roman" pitchFamily="18" charset="0"/>
                <a:cs typeface="Times New Roman" pitchFamily="18" charset="0"/>
              </a:rPr>
              <a:t>портфельного анализа могут быть применены и к анализу портфеля продукции, имеющей для фирмы стратегический характер.</a:t>
            </a:r>
          </a:p>
        </p:txBody>
      </p:sp>
    </p:spTree>
    <p:extLst>
      <p:ext uri="{BB962C8B-B14F-4D97-AF65-F5344CB8AC3E}">
        <p14:creationId xmlns:p14="http://schemas.microsoft.com/office/powerpoint/2010/main" val="16568007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6466730"/>
          </a:xfrm>
        </p:spPr>
        <p:txBody>
          <a:bodyPr>
            <a:normAutofit fontScale="90000"/>
          </a:bodyPr>
          <a:lstStyle/>
          <a:p>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Здесь </a:t>
            </a:r>
            <a:r>
              <a:rPr lang="ru-RU" dirty="0">
                <a:latin typeface="Times New Roman" pitchFamily="18" charset="0"/>
                <a:cs typeface="Times New Roman" pitchFamily="18" charset="0"/>
              </a:rPr>
              <a:t>также имеются </a:t>
            </a:r>
            <a:r>
              <a:rPr lang="ru-RU" b="1" dirty="0">
                <a:latin typeface="Times New Roman" pitchFamily="18" charset="0"/>
                <a:cs typeface="Times New Roman" pitchFamily="18" charset="0"/>
              </a:rPr>
              <a:t>альтернативы</a:t>
            </a:r>
            <a:r>
              <a:rPr lang="ru-RU" dirty="0" smtClean="0">
                <a:latin typeface="Times New Roman" pitchFamily="18" charset="0"/>
                <a:cs typeface="Times New Roman" pitchFamily="18" charset="0"/>
              </a:rPr>
              <a:t>:</a:t>
            </a:r>
            <a:br>
              <a:rPr lang="ru-RU" dirty="0" smtClean="0">
                <a:latin typeface="Times New Roman" pitchFamily="18" charset="0"/>
                <a:cs typeface="Times New Roman" pitchFamily="18" charset="0"/>
              </a:rPr>
            </a:b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 освоение новых сегментов на том же рынке</a:t>
            </a:r>
            <a:r>
              <a:rPr lang="ru-RU" dirty="0" smtClean="0">
                <a:latin typeface="Times New Roman" pitchFamily="18" charset="0"/>
                <a:cs typeface="Times New Roman" pitchFamily="18" charset="0"/>
              </a:rPr>
              <a:t>;</a:t>
            </a:r>
            <a:br>
              <a:rPr lang="ru-RU" dirty="0" smtClean="0">
                <a:latin typeface="Times New Roman" pitchFamily="18" charset="0"/>
                <a:cs typeface="Times New Roman" pitchFamily="18" charset="0"/>
              </a:rPr>
            </a:b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 выход на новые рынки внутри страны и в других странах. </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Стратегия развития рынка опирается в основном на систему сбыта продукции и ноу-хау в области маркетинга.</a:t>
            </a:r>
            <a:r>
              <a:rPr lang="ru-RU" dirty="0"/>
              <a:t/>
            </a:r>
            <a:br>
              <a:rPr lang="ru-RU" dirty="0"/>
            </a:br>
            <a:endParaRPr lang="ru-RU" dirty="0"/>
          </a:p>
        </p:txBody>
      </p:sp>
    </p:spTree>
    <p:extLst>
      <p:ext uri="{BB962C8B-B14F-4D97-AF65-F5344CB8AC3E}">
        <p14:creationId xmlns:p14="http://schemas.microsoft.com/office/powerpoint/2010/main" val="37203221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normAutofit fontScale="90000"/>
          </a:bodyPr>
          <a:lstStyle/>
          <a:p>
            <a:r>
              <a:rPr lang="ru-RU" sz="2700" b="1" dirty="0" smtClean="0">
                <a:latin typeface="Times New Roman" pitchFamily="18" charset="0"/>
                <a:cs typeface="Times New Roman" pitchFamily="18" charset="0"/>
              </a:rPr>
              <a:t/>
            </a:r>
            <a:br>
              <a:rPr lang="ru-RU" sz="2700" b="1" dirty="0" smtClean="0">
                <a:latin typeface="Times New Roman" pitchFamily="18" charset="0"/>
                <a:cs typeface="Times New Roman" pitchFamily="18" charset="0"/>
              </a:rPr>
            </a:br>
            <a:r>
              <a:rPr lang="ru-RU" sz="2700" b="1" dirty="0">
                <a:latin typeface="Times New Roman" pitchFamily="18" charset="0"/>
                <a:cs typeface="Times New Roman" pitchFamily="18" charset="0"/>
              </a:rPr>
              <a:t/>
            </a:r>
            <a:br>
              <a:rPr lang="ru-RU" sz="2700" b="1" dirty="0">
                <a:latin typeface="Times New Roman" pitchFamily="18" charset="0"/>
                <a:cs typeface="Times New Roman" pitchFamily="18" charset="0"/>
              </a:rPr>
            </a:br>
            <a:r>
              <a:rPr lang="ru-RU" sz="2700" b="1" dirty="0" smtClean="0">
                <a:latin typeface="Times New Roman" pitchFamily="18" charset="0"/>
                <a:cs typeface="Times New Roman" pitchFamily="18" charset="0"/>
              </a:rPr>
              <a:t>Стратегия </a:t>
            </a:r>
            <a:r>
              <a:rPr lang="ru-RU" sz="2700" b="1" dirty="0">
                <a:latin typeface="Times New Roman" pitchFamily="18" charset="0"/>
                <a:cs typeface="Times New Roman" pitchFamily="18" charset="0"/>
              </a:rPr>
              <a:t>диверсификации</a:t>
            </a:r>
            <a:r>
              <a:rPr lang="ru-RU" sz="2700" dirty="0">
                <a:latin typeface="Times New Roman" pitchFamily="18" charset="0"/>
                <a:cs typeface="Times New Roman" pitchFamily="18" charset="0"/>
              </a:rPr>
              <a:t> предполагает разработку новых видов продукции одновременно с освоением новых рынков. При этом товары могут быть новыми для всех предприятий, работающих на целевом рынке, или только для данного предприятия.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Такая страте­гия обеспечивает прибыль, стабильность и устойчивость фирмы в отдаленном будущем. </a:t>
            </a:r>
            <a:r>
              <a:rPr lang="ru-RU" sz="2700" dirty="0" smtClean="0">
                <a:latin typeface="Times New Roman" pitchFamily="18" charset="0"/>
                <a:cs typeface="Times New Roman" pitchFamily="18" charset="0"/>
              </a:rPr>
              <a:t>Наиболее рискованна </a:t>
            </a:r>
            <a:r>
              <a:rPr lang="ru-RU" sz="2700" dirty="0">
                <a:latin typeface="Times New Roman" pitchFamily="18" charset="0"/>
                <a:cs typeface="Times New Roman" pitchFamily="18" charset="0"/>
              </a:rPr>
              <a:t>и </a:t>
            </a:r>
            <a:r>
              <a:rPr lang="ru-RU" sz="2700" dirty="0" smtClean="0">
                <a:latin typeface="Times New Roman" pitchFamily="18" charset="0"/>
                <a:cs typeface="Times New Roman" pitchFamily="18" charset="0"/>
              </a:rPr>
              <a:t>доро­гостояща, </a:t>
            </a:r>
            <a:r>
              <a:rPr lang="ru-RU" sz="2700" dirty="0">
                <a:latin typeface="Times New Roman" pitchFamily="18" charset="0"/>
                <a:cs typeface="Times New Roman" pitchFamily="18" charset="0"/>
              </a:rPr>
              <a:t>возможны и проблемы в управлении диверсифицирован­ными предприятиями</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При­чины диверсификации </a:t>
            </a:r>
            <a:r>
              <a:rPr lang="ru-RU" sz="2700" dirty="0">
                <a:latin typeface="Times New Roman" pitchFamily="18" charset="0"/>
                <a:cs typeface="Times New Roman" pitchFamily="18" charset="0"/>
              </a:rPr>
              <a:t>предприятия </a:t>
            </a:r>
            <a:r>
              <a:rPr lang="ru-RU" sz="2700" dirty="0" smtClean="0">
                <a:latin typeface="Times New Roman" pitchFamily="18" charset="0"/>
                <a:cs typeface="Times New Roman" pitchFamily="18" charset="0"/>
              </a:rPr>
              <a:t>- стремление </a:t>
            </a:r>
            <a:r>
              <a:rPr lang="ru-RU" sz="2700" dirty="0">
                <a:latin typeface="Times New Roman" pitchFamily="18" charset="0"/>
                <a:cs typeface="Times New Roman" pitchFamily="18" charset="0"/>
              </a:rPr>
              <a:t>умень­шить или распределить риск, а также стремление уйти со </a:t>
            </a:r>
            <a:r>
              <a:rPr lang="ru-RU" sz="2700" dirty="0" err="1">
                <a:latin typeface="Times New Roman" pitchFamily="18" charset="0"/>
                <a:cs typeface="Times New Roman" pitchFamily="18" charset="0"/>
              </a:rPr>
              <a:t>стагнирующих</a:t>
            </a:r>
            <a:r>
              <a:rPr lang="ru-RU" sz="2700" dirty="0">
                <a:latin typeface="Times New Roman" pitchFamily="18" charset="0"/>
                <a:cs typeface="Times New Roman" pitchFamily="18" charset="0"/>
              </a:rPr>
              <a:t> рынков и получить финансовые выгоды от работы в новых областях.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Диверсификация </a:t>
            </a:r>
            <a:r>
              <a:rPr lang="ru-RU" sz="2700" dirty="0">
                <a:latin typeface="Times New Roman" pitchFamily="18" charset="0"/>
                <a:cs typeface="Times New Roman" pitchFamily="18" charset="0"/>
              </a:rPr>
              <a:t>предполагает выявление именно того вида деятельности (продукции), в которой можно наиболее эффективно реализовать конкурентные преимущества.</a:t>
            </a:r>
            <a:r>
              <a:rPr lang="ru-RU" dirty="0"/>
              <a:t/>
            </a:r>
            <a:br>
              <a:rPr lang="ru-RU" dirty="0"/>
            </a:br>
            <a:endParaRPr lang="ru-RU" dirty="0"/>
          </a:p>
        </p:txBody>
      </p:sp>
    </p:spTree>
    <p:extLst>
      <p:ext uri="{BB962C8B-B14F-4D97-AF65-F5344CB8AC3E}">
        <p14:creationId xmlns:p14="http://schemas.microsoft.com/office/powerpoint/2010/main" val="3169505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466730"/>
          </a:xfrm>
        </p:spPr>
        <p:txBody>
          <a:bodyPr>
            <a:normAutofit fontScale="90000"/>
          </a:bodyPr>
          <a:lstStyle/>
          <a:p>
            <a:r>
              <a:rPr lang="ru-RU" sz="3200" b="1" i="1" dirty="0">
                <a:latin typeface="Times New Roman" pitchFamily="18" charset="0"/>
                <a:cs typeface="Times New Roman" pitchFamily="18" charset="0"/>
              </a:rPr>
              <a:t>П</a:t>
            </a:r>
            <a:r>
              <a:rPr lang="ru-RU" sz="3200" b="1" i="1" dirty="0" smtClean="0">
                <a:latin typeface="Times New Roman" pitchFamily="18" charset="0"/>
                <a:cs typeface="Times New Roman" pitchFamily="18" charset="0"/>
              </a:rPr>
              <a:t>ортфелем </a:t>
            </a:r>
            <a:r>
              <a:rPr lang="ru-RU" sz="3200" b="1" i="1" dirty="0">
                <a:latin typeface="Times New Roman" pitchFamily="18" charset="0"/>
                <a:cs typeface="Times New Roman" pitchFamily="18" charset="0"/>
              </a:rPr>
              <a:t>организации</a:t>
            </a:r>
            <a:r>
              <a:rPr lang="ru-RU" sz="3200" dirty="0">
                <a:latin typeface="Times New Roman" pitchFamily="18" charset="0"/>
                <a:cs typeface="Times New Roman" pitchFamily="18" charset="0"/>
              </a:rPr>
              <a:t> или </a:t>
            </a:r>
            <a:r>
              <a:rPr lang="ru-RU" sz="3200" b="1" i="1" dirty="0">
                <a:latin typeface="Times New Roman" pitchFamily="18" charset="0"/>
                <a:cs typeface="Times New Roman" pitchFamily="18" charset="0"/>
              </a:rPr>
              <a:t>корпоративным портфелем</a:t>
            </a:r>
            <a:r>
              <a:rPr lang="ru-RU" sz="3200" dirty="0">
                <a:latin typeface="Times New Roman" pitchFamily="18" charset="0"/>
                <a:cs typeface="Times New Roman" pitchFamily="18" charset="0"/>
              </a:rPr>
              <a:t> называется совокупность относительно самостоятельных хозяйственных подразделений (СЕБ), принадлежащих одному и тому же владельцу. </a:t>
            </a: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ru-RU" sz="3200" dirty="0">
                <a:latin typeface="Times New Roman" pitchFamily="18" charset="0"/>
                <a:cs typeface="Times New Roman" pitchFamily="18" charset="0"/>
              </a:rPr>
              <a:t/>
            </a:r>
            <a:br>
              <a:rPr lang="ru-RU" sz="3200" dirty="0">
                <a:latin typeface="Times New Roman" pitchFamily="18" charset="0"/>
                <a:cs typeface="Times New Roman" pitchFamily="18" charset="0"/>
              </a:rPr>
            </a:br>
            <a:r>
              <a:rPr lang="ru-RU" sz="3200" b="1" i="1" dirty="0" smtClean="0">
                <a:latin typeface="Times New Roman" pitchFamily="18" charset="0"/>
                <a:cs typeface="Times New Roman" pitchFamily="18" charset="0"/>
              </a:rPr>
              <a:t>Портфельный </a:t>
            </a:r>
            <a:r>
              <a:rPr lang="ru-RU" sz="3200" b="1" i="1" dirty="0">
                <a:latin typeface="Times New Roman" pitchFamily="18" charset="0"/>
                <a:cs typeface="Times New Roman" pitchFamily="18" charset="0"/>
              </a:rPr>
              <a:t>анализ - это набор инструментов, с помощью которых руководство организации выявляет и оценивает свою хозяйственную деятельность с целью вложения средств в наиболее прибыльные и перспективные ее направления и сокращения/прекращения инвестиций в неэффективные проекты.</a:t>
            </a: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val="1974344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6394722"/>
          </a:xfrm>
        </p:spPr>
        <p:txBody>
          <a:bodyPr>
            <a:normAutofit fontScale="90000"/>
          </a:bodyPr>
          <a:lstStyle/>
          <a:p>
            <a:r>
              <a:rPr lang="ru-RU" b="1" i="1" dirty="0" smtClean="0">
                <a:latin typeface="Times New Roman" pitchFamily="18" charset="0"/>
                <a:cs typeface="Times New Roman" pitchFamily="18" charset="0"/>
              </a:rPr>
              <a:t>Цель </a:t>
            </a:r>
            <a:r>
              <a:rPr lang="ru-RU" b="1" i="1" dirty="0">
                <a:latin typeface="Times New Roman" pitchFamily="18" charset="0"/>
                <a:cs typeface="Times New Roman" pitchFamily="18" charset="0"/>
              </a:rPr>
              <a:t>портфельного анализа</a:t>
            </a:r>
            <a:r>
              <a:rPr lang="ru-RU" dirty="0">
                <a:latin typeface="Times New Roman" pitchFamily="18" charset="0"/>
                <a:cs typeface="Times New Roman" pitchFamily="18" charset="0"/>
              </a:rPr>
              <a:t> - оценка товарно-рыночных возможностей фирмы за рамками ее настоящей деятельности и вынесение окончательного решения: должна ли компания изменить границы своего портфеля с помощью диверсификации, интернационализации или и того, и другого </a:t>
            </a:r>
            <a:r>
              <a:rPr lang="ru-RU" dirty="0" smtClean="0">
                <a:latin typeface="Times New Roman" pitchFamily="18" charset="0"/>
                <a:cs typeface="Times New Roman" pitchFamily="18" charset="0"/>
              </a:rPr>
              <a:t>вместе (И. </a:t>
            </a:r>
            <a:r>
              <a:rPr lang="ru-RU" dirty="0" err="1" smtClean="0">
                <a:latin typeface="Times New Roman" pitchFamily="18" charset="0"/>
                <a:cs typeface="Times New Roman" pitchFamily="18" charset="0"/>
              </a:rPr>
              <a:t>Ансофф</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009236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6632"/>
            <a:ext cx="9144000" cy="6741368"/>
          </a:xfrm>
        </p:spPr>
        <p:txBody>
          <a:bodyPr>
            <a:normAutofit fontScale="90000"/>
          </a:bodyPr>
          <a:lstStyle/>
          <a:p>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Портфельный </a:t>
            </a:r>
            <a:r>
              <a:rPr lang="ru-RU" sz="3100" dirty="0">
                <a:latin typeface="Times New Roman" pitchFamily="18" charset="0"/>
                <a:cs typeface="Times New Roman" pitchFamily="18" charset="0"/>
              </a:rPr>
              <a:t>анализ позволяет менеджерам и маркетологам решить следующие проблемы</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обеспечить равновесие между СЕБ с быстрой отдачей и направлениями, подготавливающими будущее</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распределить кадровые и финансовые ресурсы между СЕБ</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проанализировать портфельный баланс</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установить исполнительские задачи</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принимать решения о реструктуризации организации с целью использования открывающихся возможностей, как внутри компании, так и вне ее.</a:t>
            </a:r>
            <a:r>
              <a:rPr lang="ru-RU" dirty="0"/>
              <a:t/>
            </a:r>
            <a:br>
              <a:rPr lang="ru-RU" dirty="0"/>
            </a:br>
            <a:endParaRPr lang="ru-RU" dirty="0"/>
          </a:p>
        </p:txBody>
      </p:sp>
    </p:spTree>
    <p:extLst>
      <p:ext uri="{BB962C8B-B14F-4D97-AF65-F5344CB8AC3E}">
        <p14:creationId xmlns:p14="http://schemas.microsoft.com/office/powerpoint/2010/main" val="1342611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856984" cy="6466730"/>
          </a:xfrm>
        </p:spPr>
        <p:txBody>
          <a:bodyPr>
            <a:normAutofit fontScale="90000"/>
          </a:bodyPr>
          <a:lstStyle/>
          <a:p>
            <a:r>
              <a:rPr lang="ru-RU" sz="3600" dirty="0">
                <a:latin typeface="Times New Roman" pitchFamily="18" charset="0"/>
                <a:cs typeface="Times New Roman" pitchFamily="18" charset="0"/>
              </a:rPr>
              <a:t>Основным приемом портфельного анализа является построение матриц. </a:t>
            </a: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3600" dirty="0">
                <a:latin typeface="Times New Roman" pitchFamily="18" charset="0"/>
                <a:cs typeface="Times New Roman" pitchFamily="18" charset="0"/>
              </a:rPr>
              <a:t/>
            </a:r>
            <a:br>
              <a:rPr lang="ru-RU" sz="3600" dirty="0">
                <a:latin typeface="Times New Roman" pitchFamily="18" charset="0"/>
                <a:cs typeface="Times New Roman" pitchFamily="18" charset="0"/>
              </a:rPr>
            </a:br>
            <a:r>
              <a:rPr lang="ru-RU" sz="3600" b="1" i="1" dirty="0" smtClean="0">
                <a:latin typeface="Times New Roman" pitchFamily="18" charset="0"/>
                <a:cs typeface="Times New Roman" pitchFamily="18" charset="0"/>
              </a:rPr>
              <a:t>Матрица </a:t>
            </a:r>
            <a:r>
              <a:rPr lang="ru-RU" sz="3600" b="1" i="1" dirty="0">
                <a:latin typeface="Times New Roman" pitchFamily="18" charset="0"/>
                <a:cs typeface="Times New Roman" pitchFamily="18" charset="0"/>
              </a:rPr>
              <a:t>портфеля - это двухмерный график, иллюстрирующий стратегические позиции каждого вида деятельности диверсифицированной </a:t>
            </a:r>
            <a:r>
              <a:rPr lang="ru-RU" sz="3600" b="1" i="1" dirty="0" smtClean="0">
                <a:latin typeface="Times New Roman" pitchFamily="18" charset="0"/>
                <a:cs typeface="Times New Roman" pitchFamily="18" charset="0"/>
              </a:rPr>
              <a:t>компании</a:t>
            </a:r>
            <a:r>
              <a:rPr lang="ru-RU" sz="3600" dirty="0" smtClean="0">
                <a:latin typeface="Times New Roman" pitchFamily="18" charset="0"/>
                <a:cs typeface="Times New Roman" pitchFamily="18" charset="0"/>
              </a:rPr>
              <a:t>. </a:t>
            </a:r>
            <a:br>
              <a:rPr lang="ru-RU" sz="3600" dirty="0" smtClean="0">
                <a:latin typeface="Times New Roman" pitchFamily="18" charset="0"/>
                <a:cs typeface="Times New Roman" pitchFamily="18" charset="0"/>
              </a:rPr>
            </a:br>
            <a:r>
              <a:rPr lang="ru-RU" sz="3600" dirty="0">
                <a:latin typeface="Times New Roman" pitchFamily="18" charset="0"/>
                <a:cs typeface="Times New Roman" pitchFamily="18" charset="0"/>
              </a:rPr>
              <a:t/>
            </a:r>
            <a:br>
              <a:rPr lang="ru-RU" sz="3600" dirty="0">
                <a:latin typeface="Times New Roman" pitchFamily="18" charset="0"/>
                <a:cs typeface="Times New Roman" pitchFamily="18" charset="0"/>
              </a:rPr>
            </a:br>
            <a:r>
              <a:rPr lang="ru-RU" sz="3600" dirty="0" smtClean="0">
                <a:latin typeface="Times New Roman" pitchFamily="18" charset="0"/>
                <a:cs typeface="Times New Roman" pitchFamily="18" charset="0"/>
              </a:rPr>
              <a:t>Подобные </a:t>
            </a:r>
            <a:r>
              <a:rPr lang="ru-RU" sz="3600" dirty="0">
                <a:latin typeface="Times New Roman" pitchFamily="18" charset="0"/>
                <a:cs typeface="Times New Roman" pitchFamily="18" charset="0"/>
              </a:rPr>
              <a:t>матрицы позволяют сравнивать бизнес-единицы или продукты между собой по различным наборам переменных.</a:t>
            </a:r>
          </a:p>
        </p:txBody>
      </p:sp>
    </p:spTree>
    <p:extLst>
      <p:ext uri="{BB962C8B-B14F-4D97-AF65-F5344CB8AC3E}">
        <p14:creationId xmlns:p14="http://schemas.microsoft.com/office/powerpoint/2010/main" val="297144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8964488" cy="6394722"/>
          </a:xfrm>
        </p:spPr>
        <p:txBody>
          <a:bodyPr>
            <a:normAutofit/>
          </a:bodyPr>
          <a:lstStyle/>
          <a:p>
            <a:r>
              <a:rPr lang="ru-RU" sz="3100" b="1" dirty="0">
                <a:latin typeface="Times New Roman" pitchFamily="18" charset="0"/>
                <a:cs typeface="Times New Roman" pitchFamily="18" charset="0"/>
              </a:rPr>
              <a:t>Процесс портфельного анализа </a:t>
            </a:r>
            <a:r>
              <a:rPr lang="ru-RU" sz="3100" dirty="0">
                <a:latin typeface="Times New Roman" pitchFamily="18" charset="0"/>
                <a:cs typeface="Times New Roman" pitchFamily="18" charset="0"/>
              </a:rPr>
              <a:t>осуществляется по следующей схеме</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1. Все виды деятельности компании (ассортимент продукции) разбиваются на </a:t>
            </a:r>
            <a:r>
              <a:rPr lang="ru-RU" sz="3100" b="1" dirty="0">
                <a:latin typeface="Times New Roman" pitchFamily="18" charset="0"/>
                <a:cs typeface="Times New Roman" pitchFamily="18" charset="0"/>
              </a:rPr>
              <a:t>стратегические единицы бизнеса (СЕБ)</a:t>
            </a:r>
            <a:r>
              <a:rPr lang="ru-RU" sz="3100" dirty="0">
                <a:latin typeface="Times New Roman" pitchFamily="18" charset="0"/>
                <a:cs typeface="Times New Roman" pitchFamily="18" charset="0"/>
              </a:rPr>
              <a:t>.</a:t>
            </a:r>
            <a:r>
              <a:rPr lang="ru-RU" sz="3100" b="1" i="1" dirty="0">
                <a:latin typeface="Times New Roman" pitchFamily="18" charset="0"/>
                <a:cs typeface="Times New Roman" pitchFamily="18" charset="0"/>
              </a:rPr>
              <a:t> Стратегическая единица бизнеса (СЕБ) - это внутрифирменная организационная единица, отвечающая за выработку стратегии фирмы в одном или нескольких сегментах целевого рынка</a:t>
            </a:r>
            <a:r>
              <a:rPr lang="ru-RU" sz="3100" b="1" i="1" dirty="0" smtClean="0">
                <a:latin typeface="Times New Roman" pitchFamily="18" charset="0"/>
                <a:cs typeface="Times New Roman" pitchFamily="18" charset="0"/>
              </a:rPr>
              <a:t>.</a:t>
            </a:r>
            <a:br>
              <a:rPr lang="ru-RU" sz="3100" b="1" i="1" dirty="0" smtClean="0">
                <a:latin typeface="Times New Roman" pitchFamily="18" charset="0"/>
                <a:cs typeface="Times New Roman" pitchFamily="18" charset="0"/>
              </a:rPr>
            </a:br>
            <a:endParaRPr lang="ru-RU" dirty="0"/>
          </a:p>
        </p:txBody>
      </p:sp>
    </p:spTree>
    <p:extLst>
      <p:ext uri="{BB962C8B-B14F-4D97-AF65-F5344CB8AC3E}">
        <p14:creationId xmlns:p14="http://schemas.microsoft.com/office/powerpoint/2010/main" val="211482993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745</Words>
  <Application>Microsoft Office PowerPoint</Application>
  <PresentationFormat>Экран (4:3)</PresentationFormat>
  <Paragraphs>54</Paragraphs>
  <Slides>41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41</vt:i4>
      </vt:variant>
    </vt:vector>
  </HeadingPairs>
  <TitlesOfParts>
    <vt:vector size="45" baseType="lpstr">
      <vt:lpstr>Arial</vt:lpstr>
      <vt:lpstr>Calibri</vt:lpstr>
      <vt:lpstr>Times New Roman</vt:lpstr>
      <vt:lpstr>Тема Office</vt:lpstr>
      <vt:lpstr>  Тема. Портфельный анализ  1. Сущность и содержание портфельного анализа  2. Матричные методы оценки портфеля диверсифицированных организаций </vt:lpstr>
      <vt:lpstr>1. Сущность и содержание портфельного анализа   Стратегическое управление -  три стадии:  1) стратегический анализ;  2) стратегический выбор;   3) реализация стратегии. </vt:lpstr>
      <vt:lpstr>На второй из стадии руководство:  1. формирует и оценивает альтернативные варианты развития организации  2. осуществляет выбор оптимальной стратегической альтернативы для реализации   3. использует специальный инструментарий, включающий количественные методы прогнозирования, разработку сценариев будущего, портфельный анализ. Эти методы предвидения изменений повышают гибкость организации.</vt:lpstr>
      <vt:lpstr>Анализ портфеля организации связан с исследованием структуры, динамики и качества совокупности и отдельных бизнесов, осуществляемых диверсифицированной компанией.   Методика анализа портфеля организации предполагает изучение так называемых стратегических единиц бизнеса (СЕБ).   Методы портфельного анализа могут быть применены и к анализу портфеля продукции, имеющей для фирмы стратегический характер.</vt:lpstr>
      <vt:lpstr>Портфелем организации или корпоративным портфелем называется совокупность относительно самостоятельных хозяйственных подразделений (СЕБ), принадлежащих одному и тому же владельцу.   Портфельный анализ - это набор инструментов, с помощью которых руководство организации выявляет и оценивает свою хозяйственную деятельность с целью вложения средств в наиболее прибыльные и перспективные ее направления и сокращения/прекращения инвестиций в неэффективные проекты.</vt:lpstr>
      <vt:lpstr>Цель портфельного анализа - оценка товарно-рыночных возможностей фирмы за рамками ее настоящей деятельности и вынесение окончательного решения: должна ли компания изменить границы своего портфеля с помощью диверсификации, интернационализации или и того, и другого вместе (И. Ансофф)</vt:lpstr>
      <vt:lpstr> Портфельный анализ позволяет менеджерам и маркетологам решить следующие проблемы:  - обеспечить равновесие между СЕБ с быстрой отдачей и направлениями, подготавливающими будущее;  - распределить кадровые и финансовые ресурсы между СЕБ;  - проанализировать портфельный баланс;  - установить исполнительские задачи;  - принимать решения о реструктуризации организации с целью использования открывающихся возможностей, как внутри компании, так и вне ее. </vt:lpstr>
      <vt:lpstr>Основным приемом портфельного анализа является построение матриц.   Матрица портфеля - это двухмерный график, иллюстрирующий стратегические позиции каждого вида деятельности диверсифицированной компании.   Подобные матрицы позволяют сравнивать бизнес-единицы или продукты между собой по различным наборам переменных.</vt:lpstr>
      <vt:lpstr>Процесс портфельного анализа осуществляется по следующей схеме:  1. Все виды деятельности компании (ассортимент продукции) разбиваются на стратегические единицы бизнеса (СЕБ). Стратегическая единица бизнеса (СЕБ) - это внутрифирменная организационная единица, отвечающая за выработку стратегии фирмы в одном или нескольких сегментах целевого рынка. </vt:lpstr>
      <vt:lpstr>СЕБ должна соответствовать следующим критериям:  а) обслуживать рынок, а не работать на другие подразделения организации;  б) иметь своих потребителей и конкурентов;  в) самостоятельно планировать и осуществлять производственно-сбытовую деятельность, материально-техническое снабжение;  г) оценивать свою деятельность на основе учета прибылей и убытков;  д) руководство бизнес-единицы должно контролировать ключевые факторы успеха, которые определяют успех на рынке </vt:lpstr>
      <vt:lpstr>2. Определяется относительная конкурентоспособность этих СЕБ и перспективы развития соответствующих рынков.  3. Разрабатывается стратегия каждой СЕБ, и бизнес-единицы со схожими стратегиями объединяются в однородные группы.  4. Руководство оценивает стратегии всех СЕБ с точки зрения их соответствия корпоративной стратегии, соизмеряя прибыль и ресурсы, требуемые каждой СЕБ. На основе такого сравнительного анализа возможно принятие решений о корректировке стратегий СЕБ. </vt:lpstr>
      <vt:lpstr>Матричные методы оценки диверсифицированных компаний</vt:lpstr>
      <vt:lpstr>  2. Матричные методы оценки портфеля диверсифицированных организаций  1. Матрицы портфельных стратегий   Матрица Бостонской консультационной группы (БКГ) В основе матрицы БКГ лежит модель жизненного цикла товара/бизнеса, в соответствии с которой товар/бизнес в своем развитии проходит четыре стадии:  1) выход на рынок (товар-«вопросительный знак»), 2) рост (товар-«звезда»), 3) зрелость (товар-«дойная корова») 4) спад (товар-«собака»).  При этом денежные потоки и при­быль предприятия также меняются: отрицательная прибыль сменя­ется ее ростом и затем постепенным снижением. </vt:lpstr>
      <vt:lpstr> Рис. 1. Матрица Бостонской консультационной группы </vt:lpstr>
      <vt:lpstr>Каждый из квадрантов матрицы описывает существенно раз­личные ситуации, требующие особого подхода с точки зрения фи­нансирования и маркетинга или четыре группы рынков с разными стратегическими целями и финансовыми потребностями.   Например, новые продукты чаще появляются в растущих отраслях и имеют ста­тус товара-«вопросительного знака». Такие продукты могут оказаться очень пер­спективными, но они нуждаются в существенной финансовой под­держке. В категорию товаров-«звезд» могут попасть как новые продукты, так и новые товарные марки продукции предприятия. Риск финансовых вложений в эту группу наиболее велик. </vt:lpstr>
      <vt:lpstr>Товары-«звезды» — это рыночные лидеры (занимают значительную долю в растущем рынке), находящиеся, как правило, на пике своего продуктового цикла, но для них требуются существенные инвестиции для обеспечения высоких темпов роста.   Когда темп роста рынка замедляется, товары-«звезды» становятся «дойными коровами». Это продукты, или бизнес-единицы, занимающие лидирующие позиции на рынке с низким темпом роста. Их привлекательность объясняется тем, что они не требуют больших инвестиций и обеспечивают значительные положительные денежные потоки, основанные на опытной кривой. Такие бизнес-единицы не только окупают себя, но и обеспечивают фонды для инвестирования в новые проекты, от которых зависит будущий рост фирмы. </vt:lpstr>
      <vt:lpstr>Товары-«собаки» — это продукты, которые имеют низкую долю рынка и не имеют возможностей роста, так как находятся в непривлекательных отраслях. Чистые денежные потоки у таких бизнес-единиц нулевые или отрицательные. Если нет особых обстоятельств (на­пример, данный продукт является дополняющим для товара-«дойной коровы» или «звезды»), то от этих бизнес-единиц следует избавляться. Однако иногда корпорации сохраняют в своей номенклатуре такие продукты, если они относятся к «зрелым» отраслям. Емкие рынки «зре­лых» отраслей в определённой степени защищены от резких колебаний спроса и крупных нововведений, в корне меняющих предпочтения потребителей, что позволяет поддерживать конкурентоспособность продукции даже в условиях малой доли рынка.  </vt:lpstr>
      <vt:lpstr>В результате анализа с использованием матрицы БКГ возмож­ны следующие стратегии:  Развитие товара-«вопросительного знака» до уровня «звезды»;  Осуществление инвестиций в рост «звезды»;  Поддержание прибыльности «дойных коров» и инвестиции в другие подразделения;  Ликвидация подразделения или «сбор урожая».  </vt:lpstr>
      <vt:lpstr>Недостатки Бостонской консультационной груп­пы:  • в матрице используются только два показателя: рост рынка и относительная доля рынка, не рассматриваются многие другие факторы роста;  • позиция стратегической единицы бизнеса существенно за­висит от определения границ и масштабов рынка;  • на практике не всегда ясно, как рост рынка/доли рынка влияет на прибыльность бизнеса (это возможно только в отраслях массово­го производства);  • игнорируется взаимозависимость хозяйственных единиц; • игнорируется определенная цикличность развития товарных рынков. </vt:lpstr>
      <vt:lpstr>2. Матрица МакКинси (McKinsey) Эта матрица была разработана консультационной группой МакКинси совместно с корпорацией General Electric.  Каждый вид хозяйственной деятельности оценивается по двум направлениям: – привлекательность отрасли; – конкурентное положение предприятия.   Матрица МакКинси разделена на 9 клеток. Наиболее характерные положения находятся в угловых квадрантах матрицы. Предприятия, находящиеся в трех из них, характеризуются как победители, в трех других – проигравшие, т.е. наименее желательные. В одной клетке – «вопросительный знак», который, как и в BCG, имеет неопределенное, но потенциально обещающее будущее. Клетка, которая определена как производитель прибыли, сходна с «денежной коровой» в матрице BCG. </vt:lpstr>
      <vt:lpstr>Рис. 2. Матрица МакКинси </vt:lpstr>
      <vt:lpstr>Выводы для стратегии по матрице МакКинси прямолинейны:   Из проигравших должны быть изъяты инвестиции, положение победивших укрепляется.  Компания подпитывает избранные вопросительные знаки, пытаясь превратить их в победителей.   Прибыли, создаваемые их производителями (нижняя левая клетка), инвестируются в победителей и «вопросительные знаки».   Организация будет пытаться превратить средние предприятия в победителей или же рассмотрит вариант изъятия вложений. </vt:lpstr>
      <vt:lpstr>Матрица SHELL/DPM (Матрица направленной политики) В 1975 году Британско-Голландская химическая организация Shell разработала и внедрила в практику стратегического анализа и планирования свою собственную модель, получившую название матрицы направленной политики (Direct Policy Matrix или сокращенно DPM).  В отличие от уже широко распространенных в то время моделей BCG и GE/McKinsey:  1) модель Shell/DPM меньше всего полагалась на оценку достижений анализируемой организации в прошлом и главным образом сосредотачивалась на анализе развития текущей отраслевой ситуации.  2) в ней могут рассматриваться виды бизнеса, находящиеся на разных стадиях своего жизненного цикла. Принимаемые на основе модели Shell/DPM стратегичес­кие решения зависят от того, что находится в центре внимания менеджера – жизненный цикл вида бизнеса или поток денежной наличности организации. </vt:lpstr>
      <vt:lpstr>Рис. 3. Матрица SHELL/DPM </vt:lpstr>
      <vt:lpstr>В первом случае (чёрные стрелки) оптимальной считается следующая траектория развития позиций организации: от Удвоения объема производства или свертывания бизнеса → к Стратегии усиления конкурентных преимуществ → к Стратегии лидера вида бизнеса → к Стратегии роста → к Стратегии генератора денежной наличности → к Стратегии частичного свертывания → к Стратегии свертывания (выхода из бизнеса).  </vt:lpstr>
      <vt:lpstr>В случае усиленного внимания к потоку денежной наличности (серые стрелки) оптимальной считается траектория развития позиций организации из нижних правых клеток матрицы Shell/DPM к верхним левым. Это означает, что денежная наличность, порожденная организацией на стадиях Генератора денежной наличности и Частичного свертывания, используется для инвестиций в такие бизнес-области, которым соответствуют позиции Удвоения объема производства и Усиления конкурентных преимуществ.  </vt:lpstr>
      <vt:lpstr>Один из основных плюсов модели Shell/DPM состоит в том, что она решает проблемы объединения качественных и количественных переменных в единую параметрическую систему. В отличие от матрицы BCG, она не зависит непосредственно от статистической связи между рыночной долей и прибыльностью бизнеса.  </vt:lpstr>
      <vt:lpstr>4. Матрица Артура Д. Литтла (Arthur D. Little / Life Cycle) В данной матрице ситуация на рынке описывается от зарождения до старения (поэтому в названии матрицы присутствует понятие «Life Cycle» т.е. жизненный цикл), а конкурентное положение имеет пять категорий – от слабого до доминирующего.  Задача матрицы – установить пригодность конкретных стратегий в привязке к двум измерениям. </vt:lpstr>
      <vt:lpstr>Рис. 4. Матрица «ADL/LC»(Arthur D. Little / Lifecycle) </vt:lpstr>
      <vt:lpstr>Презентация PowerPoint</vt:lpstr>
      <vt:lpstr> Базовая концепция модели ADL состоит в том, что бизнес-портфель корпорации, определяемый стадией жизненного цикла и конкурентным положением, должен быть сбалансированным.   Сбалансированный портфель согласно концепции модели ADL имеет следующие особенности:   Виды бизнеса находятся в различных стадиях своего жизненного цикла.   Поток денежной наличности положителен или, по крайней мере, выполняется равенство: сумма денежной наличности, генерируемой зрелыми или стареющими видами бизнеса равна сумме, расходуемой на развитие зарождающихся и растущих видов бизнеса.   Чем больше видов бизнеса, занимающих ведущее, сильное или благоприятное (заметное) положение, тем лучше бизнес-портфель корпорации.  </vt:lpstr>
      <vt:lpstr>Портфель, состоящий только из зрелых и стареющих видов бизнеса с жизнеспособными конкурентными позициями, вероятно, будет на каком-то этапе давать положительный поток денежной наличности и высокую норму прибыли, но перспективным в более длительной перспективе его назвать нельзя.   Портфель, объединяющий только зарождающиеся и растущие виды бизнеса, имеет хорошие перспективы, но может в данный момент иметь отрицательный поток денежной наличности. </vt:lpstr>
      <vt:lpstr>5. Матрица Игоря Ансоффа Разновидностью портфельных матриц является матрица изве­стного американского специалиста по стратегическому менеджмен­ту Игоря Ансоффа, предназначенная для описания возможных стра­тегий предприятия в условиях растущего рынка.   При выборе направлений роста у предприятия есть несколько стратеги­ческих альтернатив, стратегия совершенствования деятельности, то­варной экспансии (разработка новых или совершенствование суще­ствующих продуктов), развития рынка, диверсификации.</vt:lpstr>
      <vt:lpstr>Рис. 5. Матрица И. Ансоффа </vt:lpstr>
      <vt:lpstr>Стратегии совершенствования деятельности. При выборе дан­ной стратегии предприятию рекомендуется провести рационализацию производства и сбыта: 1. провести изучение целевого рынка предприятия; 2. разрабо­тать мероприятия по продвижению продукции и увеличению эффек­тивности деятельности на существующем рынке;  3. снижение себестоимости, реклама, сервис, предоставление торго­вых скидок.   Эта стратегия направлена на улучшение деятельности предприятия, она эффективна при растущем или ненасыщенном рынке. </vt:lpstr>
      <vt:lpstr> Альтернативы интенсивного роста: • развитие первичного спроса путем привлечения новых пользо­вателей товара, побуждения покупателей к более частому использованию или к большему разовому потреблению, поиск новых возможности использования товара;  • увеличение доли рынка за счет привлечения покупателей фирм-конкурентов посредством активных маркетинговых мероприятии развития сбытовой сети, использования стимулирующих мероприятии гибкой ценовой политики, развития сервисных услуг и т.д. Обычно эта стратегия используется на стадии зрелости жизненного цикла товара;  • увеличение доли рынка путем слияния или поглощения фирм-конкурентов;  • рационализация рынка — фокусирование на рентабельных рыночных сегментах, уход из некоторых сегментов рынка, повышение эффективности продаж. </vt:lpstr>
      <vt:lpstr>Товарная экспансия — стратегия разработки новых/совершенствования существующих товаров с целью увеличения продаж. Предприятие может осуществлять такую стратегию на уже известном рынке, отыскивая и заполняя рыночные ниши.  Доход в этом случае обеспечивается за счет сохранения доли рынка в будущем. Такая стратегия наиболее предпочтительна с точки зрения минимизации риска, поскольку предприятие действует на знакомом рынке.  </vt:lpstr>
      <vt:lpstr>Имеются следующие альтернативные варианты реализации стратегии:  • добавление потребительных характеристик товара;   • расширение товарной номенклатуры и ассортимента выпускаемой продукции.  Важными инструментами товарной экспансии являются товарная политика предприятия и сегментация рынка.</vt:lpstr>
      <vt:lpstr>Стратегия развития рынка или рыночная экспансия. Данная стратегия направлена на поиск новых рынков/новых сегментов рынка для уже освоенных товаров.  Доход обеспечивается благодаря расширению рынка сбыта как в пределах географического региона, так и вне его. Такая стратегия связана со значительными затратами и более рискованна, чем обе предыдущие, но в перспективе более доходна. Однако выйти напрямую на новые географические рынки довольно трудно, так как они «чужие», заняты другими фирмами. </vt:lpstr>
      <vt:lpstr> Здесь также имеются альтернативы:  • освоение новых сегментов на том же рынке;  • выход на новые рынки внутри страны и в других странах.   Стратегия развития рынка опирается в основном на систему сбыта продукции и ноу-хау в области маркетинга. </vt:lpstr>
      <vt:lpstr>  Стратегия диверсификации предполагает разработку новых видов продукции одновременно с освоением новых рынков. При этом товары могут быть новыми для всех предприятий, работающих на целевом рынке, или только для данного предприятия.   Такая страте­гия обеспечивает прибыль, стабильность и устойчивость фирмы в отдаленном будущем. Наиболее рискованна и доро­гостояща, возможны и проблемы в управлении диверсифицирован­ными предприятиями.  При­чины диверсификации предприятия - стремление умень­шить или распределить риск, а также стремление уйти со стагнирующих рынков и получить финансовые выгоды от работы в новых областях.   Диверсификация предполагает выявление именно того вида деятельности (продукции), в которой можно наиболее эффективно реализовать конкурентные преимущества.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Тема 3. Портфельный анализ  1. Сущность и содержание портфельного анализа  2. Матричные методы оценки портфеля диверсифицированных организаций </dc:title>
  <dc:creator>Светлана Лёвушкина</dc:creator>
  <cp:lastModifiedBy>Lenovo</cp:lastModifiedBy>
  <cp:revision>31</cp:revision>
  <dcterms:created xsi:type="dcterms:W3CDTF">2015-08-06T11:58:21Z</dcterms:created>
  <dcterms:modified xsi:type="dcterms:W3CDTF">2022-10-04T15:50:32Z</dcterms:modified>
</cp:coreProperties>
</file>